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11305309"/>
  <p:notesSz cx="11305309" cy="14630400"/>
  <p:embeddedFontLst>
    <p:embeddedFont>
      <p:font typeface="Fraunces"/>
      <p:regular r:id="rId16"/>
    </p:embeddedFont>
    <p:embeddedFont>
      <p:font typeface="Fraunces"/>
      <p:regular r:id="rId17"/>
    </p:embeddedFont>
    <p:embeddedFont>
      <p:font typeface="Fraunces"/>
      <p:regular r:id="rId18"/>
    </p:embeddedFont>
    <p:embeddedFont>
      <p:font typeface="Fraunces"/>
      <p:regular r:id="rId19"/>
    </p:embeddedFont>
    <p:embeddedFont>
      <p:font typeface="Nobile"/>
      <p:regular r:id="rId20"/>
    </p:embeddedFont>
    <p:embeddedFont>
      <p:font typeface="Nobile"/>
      <p:regular r:id="rId21"/>
    </p:embeddedFont>
    <p:embeddedFont>
      <p:font typeface="Nobile"/>
      <p:regular r:id="rId22"/>
    </p:embeddedFont>
    <p:embeddedFont>
      <p:font typeface="Nobile"/>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DEEEE1"/>
          </a:solidFill>
          <a:ln/>
        </p:spPr>
      </p:sp>
      <p:sp>
        <p:nvSpPr>
          <p:cNvPr id="3" name="Shape 1"/>
          <p:cNvSpPr/>
          <p:nvPr/>
        </p:nvSpPr>
        <p:spPr>
          <a:xfrm>
            <a:off x="0" y="1428"/>
            <a:ext cx="14630400" cy="11302452"/>
          </a:xfrm>
          <a:prstGeom prst="rect">
            <a:avLst/>
          </a:prstGeom>
          <a:solidFill>
            <a:srgbClr val="FAFFFA"/>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425922" y="1455539"/>
            <a:ext cx="7264956" cy="3354835"/>
          </a:xfrm>
          <a:prstGeom prst="rect">
            <a:avLst/>
          </a:prstGeom>
          <a:noFill/>
          <a:ln/>
        </p:spPr>
        <p:txBody>
          <a:bodyPr wrap="square" lIns="0" tIns="0" rIns="0" bIns="0" rtlCol="0" anchor="t"/>
          <a:lstStyle/>
          <a:p>
            <a:pPr indent="0" marL="0">
              <a:lnSpc>
                <a:spcPts val="6600"/>
              </a:lnSpc>
              <a:buNone/>
            </a:pPr>
            <a:r>
              <a:rPr lang="en-US" sz="5250" b="1" dirty="0">
                <a:solidFill>
                  <a:srgbClr val="3B4540"/>
                </a:solidFill>
                <a:latin typeface="Fraunces" pitchFamily="34" charset="0"/>
                <a:ea typeface="Fraunces" pitchFamily="34" charset="-122"/>
                <a:cs typeface="Fraunces" pitchFamily="34" charset="-120"/>
              </a:rPr>
              <a:t>Convex Optimization: Discovering the Power of CVXPY</a:t>
            </a:r>
            <a:endParaRPr lang="en-US" sz="5250" dirty="0"/>
          </a:p>
        </p:txBody>
      </p:sp>
      <p:sp>
        <p:nvSpPr>
          <p:cNvPr id="4" name="Text 1"/>
          <p:cNvSpPr/>
          <p:nvPr/>
        </p:nvSpPr>
        <p:spPr>
          <a:xfrm>
            <a:off x="6425922" y="5212945"/>
            <a:ext cx="7264956" cy="3865250"/>
          </a:xfrm>
          <a:prstGeom prst="rect">
            <a:avLst/>
          </a:prstGeom>
          <a:noFill/>
          <a:ln/>
        </p:spPr>
        <p:txBody>
          <a:bodyPr wrap="square" lIns="0" tIns="0" rIns="0" bIns="0" rtlCol="0" anchor="t"/>
          <a:lstStyle/>
          <a:p>
            <a:pPr indent="0" marL="0">
              <a:lnSpc>
                <a:spcPts val="3350"/>
              </a:lnSpc>
              <a:buNone/>
            </a:pPr>
            <a:r>
              <a:rPr lang="en-US" sz="2100" dirty="0">
                <a:solidFill>
                  <a:srgbClr val="405449"/>
                </a:solidFill>
                <a:latin typeface="Nobile" pitchFamily="34" charset="0"/>
                <a:ea typeface="Nobile" pitchFamily="34" charset="-122"/>
                <a:cs typeface="Nobile" pitchFamily="34" charset="-120"/>
              </a:rPr>
              <a:t>Convex optimization is a powerful tool that allows us to solve a wide range of complex problems efficiently. From machine learning to finance and engineering, this field has become increasingly important in the modern world. In this presentation, we will explore the fundamentals of convex optimization and dive into the CVXPY library, a user-friendly Python package that makes it easy to formulate and solve these optimization problems.</a:t>
            </a:r>
            <a:endParaRPr lang="en-US" sz="2100" dirty="0"/>
          </a:p>
        </p:txBody>
      </p:sp>
      <p:sp>
        <p:nvSpPr>
          <p:cNvPr id="5" name="Shape 2"/>
          <p:cNvSpPr/>
          <p:nvPr/>
        </p:nvSpPr>
        <p:spPr>
          <a:xfrm>
            <a:off x="6425922" y="9400062"/>
            <a:ext cx="429458" cy="429353"/>
          </a:xfrm>
          <a:prstGeom prst="roundRect">
            <a:avLst>
              <a:gd name="adj" fmla="val 21295031"/>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433542" y="9407680"/>
            <a:ext cx="414218" cy="414117"/>
          </a:xfrm>
          <a:prstGeom prst="rect">
            <a:avLst/>
          </a:prstGeom>
        </p:spPr>
      </p:pic>
      <p:sp>
        <p:nvSpPr>
          <p:cNvPr id="7" name="Text 3"/>
          <p:cNvSpPr/>
          <p:nvPr/>
        </p:nvSpPr>
        <p:spPr>
          <a:xfrm>
            <a:off x="6989564" y="9380064"/>
            <a:ext cx="3114794" cy="469586"/>
          </a:xfrm>
          <a:prstGeom prst="rect">
            <a:avLst/>
          </a:prstGeom>
          <a:noFill/>
          <a:ln/>
        </p:spPr>
        <p:txBody>
          <a:bodyPr wrap="none" lIns="0" tIns="0" rIns="0" bIns="0" rtlCol="0" anchor="t"/>
          <a:lstStyle/>
          <a:p>
            <a:pPr algn="l" indent="0" marL="0">
              <a:lnSpc>
                <a:spcPts val="3650"/>
              </a:lnSpc>
              <a:buNone/>
            </a:pPr>
            <a:r>
              <a:rPr lang="en-US" sz="2600" b="1" dirty="0">
                <a:solidFill>
                  <a:srgbClr val="405449"/>
                </a:solidFill>
                <a:latin typeface="Nobile" pitchFamily="34" charset="0"/>
                <a:ea typeface="Nobile" pitchFamily="34" charset="-122"/>
                <a:cs typeface="Nobile" pitchFamily="34" charset="-120"/>
              </a:rPr>
              <a:t>by Wai-Shing Luk</a:t>
            </a:r>
            <a:endParaRPr lang="en-US" sz="2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2638374"/>
          </a:xfrm>
          <a:prstGeom prst="rect">
            <a:avLst/>
          </a:prstGeom>
        </p:spPr>
      </p:pic>
      <p:sp>
        <p:nvSpPr>
          <p:cNvPr id="3" name="Text 0"/>
          <p:cNvSpPr/>
          <p:nvPr/>
        </p:nvSpPr>
        <p:spPr>
          <a:xfrm>
            <a:off x="738902" y="3220923"/>
            <a:ext cx="8440103" cy="659564"/>
          </a:xfrm>
          <a:prstGeom prst="rect">
            <a:avLst/>
          </a:prstGeom>
          <a:noFill/>
          <a:ln/>
        </p:spPr>
        <p:txBody>
          <a:bodyPr wrap="none" lIns="0" tIns="0" rIns="0" bIns="0" rtlCol="0" anchor="t"/>
          <a:lstStyle/>
          <a:p>
            <a:pPr indent="0" marL="0">
              <a:lnSpc>
                <a:spcPts val="5150"/>
              </a:lnSpc>
              <a:buNone/>
            </a:pPr>
            <a:r>
              <a:rPr lang="en-US" sz="4150" b="1" dirty="0">
                <a:solidFill>
                  <a:srgbClr val="3B4540"/>
                </a:solidFill>
                <a:latin typeface="Fraunces" pitchFamily="34" charset="0"/>
                <a:ea typeface="Fraunces" pitchFamily="34" charset="-122"/>
                <a:cs typeface="Fraunces" pitchFamily="34" charset="-120"/>
              </a:rPr>
              <a:t>The Art of Convex Optimization</a:t>
            </a:r>
            <a:endParaRPr lang="en-US" sz="4150" dirty="0"/>
          </a:p>
        </p:txBody>
      </p:sp>
      <p:sp>
        <p:nvSpPr>
          <p:cNvPr id="4" name="Shape 1"/>
          <p:cNvSpPr/>
          <p:nvPr/>
        </p:nvSpPr>
        <p:spPr>
          <a:xfrm>
            <a:off x="738902" y="7628608"/>
            <a:ext cx="13152596" cy="22854"/>
          </a:xfrm>
          <a:prstGeom prst="roundRect">
            <a:avLst>
              <a:gd name="adj" fmla="val 831442"/>
            </a:avLst>
          </a:prstGeom>
          <a:solidFill>
            <a:srgbClr val="CED9CE"/>
          </a:solidFill>
          <a:ln/>
        </p:spPr>
      </p:sp>
      <p:sp>
        <p:nvSpPr>
          <p:cNvPr id="5" name="Shape 2"/>
          <p:cNvSpPr/>
          <p:nvPr/>
        </p:nvSpPr>
        <p:spPr>
          <a:xfrm>
            <a:off x="3962638" y="6889946"/>
            <a:ext cx="22860" cy="738721"/>
          </a:xfrm>
          <a:prstGeom prst="roundRect">
            <a:avLst>
              <a:gd name="adj" fmla="val 831224"/>
            </a:avLst>
          </a:prstGeom>
          <a:solidFill>
            <a:srgbClr val="CED9CE"/>
          </a:solidFill>
          <a:ln/>
        </p:spPr>
      </p:sp>
      <p:sp>
        <p:nvSpPr>
          <p:cNvPr id="6" name="Shape 3"/>
          <p:cNvSpPr/>
          <p:nvPr/>
        </p:nvSpPr>
        <p:spPr>
          <a:xfrm>
            <a:off x="3736657" y="7391196"/>
            <a:ext cx="474940" cy="474824"/>
          </a:xfrm>
          <a:prstGeom prst="roundRect">
            <a:avLst>
              <a:gd name="adj" fmla="val 40019"/>
            </a:avLst>
          </a:prstGeom>
          <a:solidFill>
            <a:srgbClr val="E8F3E8"/>
          </a:solidFill>
          <a:ln/>
        </p:spPr>
      </p:sp>
      <p:sp>
        <p:nvSpPr>
          <p:cNvPr id="7" name="Text 4"/>
          <p:cNvSpPr/>
          <p:nvPr/>
        </p:nvSpPr>
        <p:spPr>
          <a:xfrm>
            <a:off x="3895130" y="7470234"/>
            <a:ext cx="157996" cy="31662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pitchFamily="34" charset="0"/>
                <a:ea typeface="Fraunces" pitchFamily="34" charset="-122"/>
                <a:cs typeface="Fraunces" pitchFamily="34" charset="-120"/>
              </a:rPr>
              <a:t>1</a:t>
            </a:r>
            <a:endParaRPr lang="en-US" sz="2450" dirty="0"/>
          </a:p>
        </p:txBody>
      </p:sp>
      <p:sp>
        <p:nvSpPr>
          <p:cNvPr id="8" name="Text 5"/>
          <p:cNvSpPr/>
          <p:nvPr/>
        </p:nvSpPr>
        <p:spPr>
          <a:xfrm>
            <a:off x="2654737" y="4196996"/>
            <a:ext cx="2639020" cy="329841"/>
          </a:xfrm>
          <a:prstGeom prst="rect">
            <a:avLst/>
          </a:prstGeom>
          <a:noFill/>
          <a:ln/>
        </p:spPr>
        <p:txBody>
          <a:bodyPr wrap="none" lIns="0" tIns="0" rIns="0" bIns="0" rtlCol="0" anchor="t"/>
          <a:lstStyle/>
          <a:p>
            <a:pPr algn="ctr" indent="0" marL="0">
              <a:lnSpc>
                <a:spcPts val="2550"/>
              </a:lnSpc>
              <a:buNone/>
            </a:pPr>
            <a:r>
              <a:rPr lang="en-US" sz="2050" b="1" dirty="0">
                <a:solidFill>
                  <a:srgbClr val="405449"/>
                </a:solidFill>
                <a:latin typeface="Fraunces" pitchFamily="34" charset="0"/>
                <a:ea typeface="Fraunces" pitchFamily="34" charset="-122"/>
                <a:cs typeface="Fraunces" pitchFamily="34" charset="-120"/>
              </a:rPr>
              <a:t>Defining Convexity</a:t>
            </a:r>
            <a:endParaRPr lang="en-US" sz="2050" dirty="0"/>
          </a:p>
        </p:txBody>
      </p:sp>
      <p:sp>
        <p:nvSpPr>
          <p:cNvPr id="9" name="Text 6"/>
          <p:cNvSpPr/>
          <p:nvPr/>
        </p:nvSpPr>
        <p:spPr>
          <a:xfrm>
            <a:off x="950000" y="4653370"/>
            <a:ext cx="6048494" cy="2025471"/>
          </a:xfrm>
          <a:prstGeom prst="rect">
            <a:avLst/>
          </a:prstGeom>
          <a:noFill/>
          <a:ln/>
        </p:spPr>
        <p:txBody>
          <a:bodyPr wrap="square" lIns="0" tIns="0" rIns="0" bIns="0" rtlCol="0" anchor="t"/>
          <a:lstStyle/>
          <a:p>
            <a:pPr algn="ctr" indent="0" marL="0">
              <a:lnSpc>
                <a:spcPts val="2650"/>
              </a:lnSpc>
              <a:buNone/>
            </a:pPr>
            <a:r>
              <a:rPr lang="en-US" sz="1650" dirty="0">
                <a:solidFill>
                  <a:srgbClr val="405449"/>
                </a:solidFill>
                <a:latin typeface="Nobile" pitchFamily="34" charset="0"/>
                <a:ea typeface="Nobile" pitchFamily="34" charset="-122"/>
                <a:cs typeface="Nobile" pitchFamily="34" charset="-120"/>
              </a:rPr>
              <a:t>At the heart of convex optimization is the concept of convexity. A function is considered convex if it satisfies the property that the line segment between any two points on the function lies above or on the function itself. This seemingly simple property has profound implications for the behavior and tractability of optimization problems.</a:t>
            </a:r>
            <a:endParaRPr lang="en-US" sz="1650" dirty="0"/>
          </a:p>
        </p:txBody>
      </p:sp>
      <p:sp>
        <p:nvSpPr>
          <p:cNvPr id="10" name="Shape 7"/>
          <p:cNvSpPr/>
          <p:nvPr/>
        </p:nvSpPr>
        <p:spPr>
          <a:xfrm>
            <a:off x="7303532" y="7628548"/>
            <a:ext cx="22860" cy="738721"/>
          </a:xfrm>
          <a:prstGeom prst="roundRect">
            <a:avLst>
              <a:gd name="adj" fmla="val 831224"/>
            </a:avLst>
          </a:prstGeom>
          <a:solidFill>
            <a:srgbClr val="CED9CE"/>
          </a:solidFill>
          <a:ln/>
        </p:spPr>
      </p:sp>
      <p:sp>
        <p:nvSpPr>
          <p:cNvPr id="11" name="Shape 8"/>
          <p:cNvSpPr/>
          <p:nvPr/>
        </p:nvSpPr>
        <p:spPr>
          <a:xfrm>
            <a:off x="7077551" y="7391196"/>
            <a:ext cx="474940" cy="474824"/>
          </a:xfrm>
          <a:prstGeom prst="roundRect">
            <a:avLst>
              <a:gd name="adj" fmla="val 40019"/>
            </a:avLst>
          </a:prstGeom>
          <a:solidFill>
            <a:srgbClr val="E8F3E8"/>
          </a:solidFill>
          <a:ln/>
        </p:spPr>
      </p:sp>
      <p:sp>
        <p:nvSpPr>
          <p:cNvPr id="12" name="Text 9"/>
          <p:cNvSpPr/>
          <p:nvPr/>
        </p:nvSpPr>
        <p:spPr>
          <a:xfrm>
            <a:off x="7211497" y="7470234"/>
            <a:ext cx="206931" cy="31662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pitchFamily="34" charset="0"/>
                <a:ea typeface="Fraunces" pitchFamily="34" charset="-122"/>
                <a:cs typeface="Fraunces" pitchFamily="34" charset="-120"/>
              </a:rPr>
              <a:t>2</a:t>
            </a:r>
            <a:endParaRPr lang="en-US" sz="2450" dirty="0"/>
          </a:p>
        </p:txBody>
      </p:sp>
      <p:sp>
        <p:nvSpPr>
          <p:cNvPr id="13" name="Text 10"/>
          <p:cNvSpPr/>
          <p:nvPr/>
        </p:nvSpPr>
        <p:spPr>
          <a:xfrm>
            <a:off x="5995630" y="8578375"/>
            <a:ext cx="2639020" cy="329841"/>
          </a:xfrm>
          <a:prstGeom prst="rect">
            <a:avLst/>
          </a:prstGeom>
          <a:noFill/>
          <a:ln/>
        </p:spPr>
        <p:txBody>
          <a:bodyPr wrap="none" lIns="0" tIns="0" rIns="0" bIns="0" rtlCol="0" anchor="t"/>
          <a:lstStyle/>
          <a:p>
            <a:pPr algn="ctr" indent="0" marL="0">
              <a:lnSpc>
                <a:spcPts val="2550"/>
              </a:lnSpc>
              <a:buNone/>
            </a:pPr>
            <a:r>
              <a:rPr lang="en-US" sz="2050" b="1" dirty="0">
                <a:solidFill>
                  <a:srgbClr val="405449"/>
                </a:solidFill>
                <a:latin typeface="Fraunces" pitchFamily="34" charset="0"/>
                <a:ea typeface="Fraunces" pitchFamily="34" charset="-122"/>
                <a:cs typeface="Fraunces" pitchFamily="34" charset="-120"/>
              </a:rPr>
              <a:t>Global Optimality</a:t>
            </a:r>
            <a:endParaRPr lang="en-US" sz="2050" dirty="0"/>
          </a:p>
        </p:txBody>
      </p:sp>
      <p:sp>
        <p:nvSpPr>
          <p:cNvPr id="14" name="Text 11"/>
          <p:cNvSpPr/>
          <p:nvPr/>
        </p:nvSpPr>
        <p:spPr>
          <a:xfrm>
            <a:off x="4290893" y="9034748"/>
            <a:ext cx="6048494" cy="1687893"/>
          </a:xfrm>
          <a:prstGeom prst="rect">
            <a:avLst/>
          </a:prstGeom>
          <a:noFill/>
          <a:ln/>
        </p:spPr>
        <p:txBody>
          <a:bodyPr wrap="square" lIns="0" tIns="0" rIns="0" bIns="0" rtlCol="0" anchor="t"/>
          <a:lstStyle/>
          <a:p>
            <a:pPr algn="ctr" indent="0" marL="0">
              <a:lnSpc>
                <a:spcPts val="2650"/>
              </a:lnSpc>
              <a:buNone/>
            </a:pPr>
            <a:r>
              <a:rPr lang="en-US" sz="1650" dirty="0">
                <a:solidFill>
                  <a:srgbClr val="405449"/>
                </a:solidFill>
                <a:latin typeface="Nobile" pitchFamily="34" charset="0"/>
                <a:ea typeface="Nobile" pitchFamily="34" charset="-122"/>
                <a:cs typeface="Nobile" pitchFamily="34" charset="-120"/>
              </a:rPr>
              <a:t>One of the key advantages of convex optimization is that any </a:t>
            </a:r>
            <a:pPr algn="ctr" indent="0" marL="0">
              <a:lnSpc>
                <a:spcPts val="2650"/>
              </a:lnSpc>
              <a:buNone/>
            </a:pPr>
            <a:r>
              <a:rPr lang="en-US" sz="1650" b="1" dirty="0">
                <a:solidFill>
                  <a:srgbClr val="5CC97B"/>
                </a:solidFill>
                <a:latin typeface="Nobile" pitchFamily="34" charset="0"/>
                <a:ea typeface="Nobile" pitchFamily="34" charset="-122"/>
                <a:cs typeface="Nobile" pitchFamily="34" charset="-120"/>
              </a:rPr>
              <a:t>local minimum is also a global minimum</a:t>
            </a:r>
            <a:pPr algn="ctr" indent="0" marL="0">
              <a:lnSpc>
                <a:spcPts val="2650"/>
              </a:lnSpc>
              <a:buNone/>
            </a:pPr>
            <a:r>
              <a:rPr lang="en-US" sz="1650" dirty="0">
                <a:solidFill>
                  <a:srgbClr val="405449"/>
                </a:solidFill>
                <a:latin typeface="Nobile" pitchFamily="34" charset="0"/>
                <a:ea typeface="Nobile" pitchFamily="34" charset="-122"/>
                <a:cs typeface="Nobile" pitchFamily="34" charset="-120"/>
              </a:rPr>
              <a:t>. This means that the optimization algorithms can reliably converge to the best possible solution, without the risk of getting stuck in a suboptimal local minimum.</a:t>
            </a:r>
            <a:endParaRPr lang="en-US" sz="1650" dirty="0"/>
          </a:p>
        </p:txBody>
      </p:sp>
      <p:sp>
        <p:nvSpPr>
          <p:cNvPr id="15" name="Shape 12"/>
          <p:cNvSpPr/>
          <p:nvPr/>
        </p:nvSpPr>
        <p:spPr>
          <a:xfrm>
            <a:off x="10644545" y="6889946"/>
            <a:ext cx="22860" cy="738721"/>
          </a:xfrm>
          <a:prstGeom prst="roundRect">
            <a:avLst>
              <a:gd name="adj" fmla="val 831224"/>
            </a:avLst>
          </a:prstGeom>
          <a:solidFill>
            <a:srgbClr val="CED9CE"/>
          </a:solidFill>
          <a:ln/>
        </p:spPr>
      </p:sp>
      <p:sp>
        <p:nvSpPr>
          <p:cNvPr id="16" name="Shape 13"/>
          <p:cNvSpPr/>
          <p:nvPr/>
        </p:nvSpPr>
        <p:spPr>
          <a:xfrm>
            <a:off x="10418564" y="7391196"/>
            <a:ext cx="474940" cy="474824"/>
          </a:xfrm>
          <a:prstGeom prst="roundRect">
            <a:avLst>
              <a:gd name="adj" fmla="val 40019"/>
            </a:avLst>
          </a:prstGeom>
          <a:solidFill>
            <a:srgbClr val="E8F3E8"/>
          </a:solidFill>
          <a:ln/>
        </p:spPr>
      </p:sp>
      <p:sp>
        <p:nvSpPr>
          <p:cNvPr id="17" name="Text 14"/>
          <p:cNvSpPr/>
          <p:nvPr/>
        </p:nvSpPr>
        <p:spPr>
          <a:xfrm>
            <a:off x="10560368" y="7470234"/>
            <a:ext cx="191333" cy="316629"/>
          </a:xfrm>
          <a:prstGeom prst="rect">
            <a:avLst/>
          </a:prstGeom>
          <a:noFill/>
          <a:ln/>
        </p:spPr>
        <p:txBody>
          <a:bodyPr wrap="none" lIns="0" tIns="0" rIns="0" bIns="0" rtlCol="0" anchor="t"/>
          <a:lstStyle/>
          <a:p>
            <a:pPr algn="ctr" indent="0" marL="0">
              <a:lnSpc>
                <a:spcPts val="2450"/>
              </a:lnSpc>
              <a:buNone/>
            </a:pPr>
            <a:r>
              <a:rPr lang="en-US" sz="2450" b="1" dirty="0">
                <a:solidFill>
                  <a:srgbClr val="405449"/>
                </a:solidFill>
                <a:latin typeface="Fraunces" pitchFamily="34" charset="0"/>
                <a:ea typeface="Fraunces" pitchFamily="34" charset="-122"/>
                <a:cs typeface="Fraunces" pitchFamily="34" charset="-120"/>
              </a:rPr>
              <a:t>3</a:t>
            </a:r>
            <a:endParaRPr lang="en-US" sz="2450" dirty="0"/>
          </a:p>
        </p:txBody>
      </p:sp>
      <p:sp>
        <p:nvSpPr>
          <p:cNvPr id="18" name="Text 15"/>
          <p:cNvSpPr/>
          <p:nvPr/>
        </p:nvSpPr>
        <p:spPr>
          <a:xfrm>
            <a:off x="9276159" y="4196996"/>
            <a:ext cx="2759750" cy="329841"/>
          </a:xfrm>
          <a:prstGeom prst="rect">
            <a:avLst/>
          </a:prstGeom>
          <a:noFill/>
          <a:ln/>
        </p:spPr>
        <p:txBody>
          <a:bodyPr wrap="none" lIns="0" tIns="0" rIns="0" bIns="0" rtlCol="0" anchor="t"/>
          <a:lstStyle/>
          <a:p>
            <a:pPr algn="ctr" indent="0" marL="0">
              <a:lnSpc>
                <a:spcPts val="2550"/>
              </a:lnSpc>
              <a:buNone/>
            </a:pPr>
            <a:r>
              <a:rPr lang="en-US" sz="2050" b="1" dirty="0">
                <a:solidFill>
                  <a:srgbClr val="405449"/>
                </a:solidFill>
                <a:latin typeface="Fraunces" pitchFamily="34" charset="0"/>
                <a:ea typeface="Fraunces" pitchFamily="34" charset="-122"/>
                <a:cs typeface="Fraunces" pitchFamily="34" charset="-120"/>
              </a:rPr>
              <a:t>Efficient Algorithms</a:t>
            </a:r>
            <a:endParaRPr lang="en-US" sz="2050" dirty="0"/>
          </a:p>
        </p:txBody>
      </p:sp>
      <p:sp>
        <p:nvSpPr>
          <p:cNvPr id="19" name="Text 16"/>
          <p:cNvSpPr/>
          <p:nvPr/>
        </p:nvSpPr>
        <p:spPr>
          <a:xfrm>
            <a:off x="7631787" y="4653370"/>
            <a:ext cx="6048613" cy="2025471"/>
          </a:xfrm>
          <a:prstGeom prst="rect">
            <a:avLst/>
          </a:prstGeom>
          <a:noFill/>
          <a:ln/>
        </p:spPr>
        <p:txBody>
          <a:bodyPr wrap="square" lIns="0" tIns="0" rIns="0" bIns="0" rtlCol="0" anchor="t"/>
          <a:lstStyle/>
          <a:p>
            <a:pPr algn="ctr" indent="0" marL="0">
              <a:lnSpc>
                <a:spcPts val="2650"/>
              </a:lnSpc>
              <a:buNone/>
            </a:pPr>
            <a:r>
              <a:rPr lang="en-US" sz="1650" dirty="0">
                <a:solidFill>
                  <a:srgbClr val="405449"/>
                </a:solidFill>
                <a:latin typeface="Nobile" pitchFamily="34" charset="0"/>
                <a:ea typeface="Nobile" pitchFamily="34" charset="-122"/>
                <a:cs typeface="Nobile" pitchFamily="34" charset="-120"/>
              </a:rPr>
              <a:t>Convex optimization problems can be solved efficiently using well-established algorithms, such as gradient descent, interior-point methods, and subgradient methods. These algorithms are designed to exploit the structure of convex problems, allowing for rapid convergence and scalable solutions.</a:t>
            </a:r>
            <a:endParaRPr lang="en-US" sz="16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1656944"/>
            <a:ext cx="12751356" cy="1677418"/>
          </a:xfrm>
          <a:prstGeom prst="rect">
            <a:avLst/>
          </a:prstGeom>
          <a:noFill/>
          <a:ln/>
        </p:spPr>
        <p:txBody>
          <a:bodyPr wrap="square" lIns="0" tIns="0" rIns="0" bIns="0" rtlCol="0" anchor="t"/>
          <a:lstStyle/>
          <a:p>
            <a:pPr indent="0" marL="0">
              <a:lnSpc>
                <a:spcPts val="6600"/>
              </a:lnSpc>
              <a:buNone/>
            </a:pPr>
            <a:r>
              <a:rPr lang="en-US" sz="5250" b="1" dirty="0">
                <a:solidFill>
                  <a:srgbClr val="3B4540"/>
                </a:solidFill>
                <a:latin typeface="Fraunces" pitchFamily="34" charset="0"/>
                <a:ea typeface="Fraunces" pitchFamily="34" charset="-122"/>
                <a:cs typeface="Fraunces" pitchFamily="34" charset="-120"/>
              </a:rPr>
              <a:t>CVXPY: A Powerful Tool for Convex Optimization</a:t>
            </a:r>
            <a:endParaRPr lang="en-US" sz="5250" dirty="0"/>
          </a:p>
        </p:txBody>
      </p:sp>
      <p:sp>
        <p:nvSpPr>
          <p:cNvPr id="3" name="Text 1"/>
          <p:cNvSpPr/>
          <p:nvPr/>
        </p:nvSpPr>
        <p:spPr>
          <a:xfrm>
            <a:off x="939522" y="4005233"/>
            <a:ext cx="3355538" cy="419235"/>
          </a:xfrm>
          <a:prstGeom prst="rect">
            <a:avLst/>
          </a:prstGeom>
          <a:noFill/>
          <a:ln/>
        </p:spPr>
        <p:txBody>
          <a:bodyPr wrap="none" lIns="0" tIns="0" rIns="0" bIns="0" rtlCol="0" anchor="t"/>
          <a:lstStyle/>
          <a:p>
            <a:pPr indent="0" marL="0">
              <a:lnSpc>
                <a:spcPts val="3300"/>
              </a:lnSpc>
              <a:buNone/>
            </a:pPr>
            <a:r>
              <a:rPr lang="en-US" sz="2600" b="1" dirty="0">
                <a:solidFill>
                  <a:srgbClr val="3B4540"/>
                </a:solidFill>
                <a:latin typeface="Fraunces" pitchFamily="34" charset="0"/>
                <a:ea typeface="Fraunces" pitchFamily="34" charset="-122"/>
                <a:cs typeface="Fraunces" pitchFamily="34" charset="-120"/>
              </a:rPr>
              <a:t>Expressive Syntax</a:t>
            </a:r>
            <a:endParaRPr lang="en-US" sz="2600" dirty="0"/>
          </a:p>
        </p:txBody>
      </p:sp>
      <p:sp>
        <p:nvSpPr>
          <p:cNvPr id="4" name="Text 2"/>
          <p:cNvSpPr/>
          <p:nvPr/>
        </p:nvSpPr>
        <p:spPr>
          <a:xfrm>
            <a:off x="939522" y="4692770"/>
            <a:ext cx="3813334" cy="4294722"/>
          </a:xfrm>
          <a:prstGeom prst="rect">
            <a:avLst/>
          </a:prstGeom>
          <a:noFill/>
          <a:ln/>
        </p:spPr>
        <p:txBody>
          <a:bodyPr wrap="square" lIns="0" tIns="0" rIns="0" bIns="0" rtlCol="0" anchor="t"/>
          <a:lstStyle/>
          <a:p>
            <a:pPr indent="0" marL="0">
              <a:lnSpc>
                <a:spcPts val="3350"/>
              </a:lnSpc>
              <a:buNone/>
            </a:pPr>
            <a:r>
              <a:rPr lang="en-US" sz="2100" dirty="0">
                <a:solidFill>
                  <a:srgbClr val="405449"/>
                </a:solidFill>
                <a:latin typeface="Nobile" pitchFamily="34" charset="0"/>
                <a:ea typeface="Nobile" pitchFamily="34" charset="-122"/>
                <a:cs typeface="Nobile" pitchFamily="34" charset="-120"/>
              </a:rPr>
              <a:t>CVXPY provides a user-friendly interface for defining optimization problems using a natural mathematical syntax. This makes it easy for users to translate their problem formulations directly into CVXPY code, without the need for complex low-level programming.</a:t>
            </a:r>
            <a:endParaRPr lang="en-US" sz="2100" dirty="0"/>
          </a:p>
        </p:txBody>
      </p:sp>
      <p:sp>
        <p:nvSpPr>
          <p:cNvPr id="5" name="Text 3"/>
          <p:cNvSpPr/>
          <p:nvPr/>
        </p:nvSpPr>
        <p:spPr>
          <a:xfrm>
            <a:off x="5415320" y="4005233"/>
            <a:ext cx="3813334" cy="838471"/>
          </a:xfrm>
          <a:prstGeom prst="rect">
            <a:avLst/>
          </a:prstGeom>
          <a:noFill/>
          <a:ln/>
        </p:spPr>
        <p:txBody>
          <a:bodyPr wrap="square" lIns="0" tIns="0" rIns="0" bIns="0" rtlCol="0" anchor="t"/>
          <a:lstStyle/>
          <a:p>
            <a:pPr indent="0" marL="0">
              <a:lnSpc>
                <a:spcPts val="3300"/>
              </a:lnSpc>
              <a:buNone/>
            </a:pPr>
            <a:r>
              <a:rPr lang="en-US" sz="2600" b="1" dirty="0">
                <a:solidFill>
                  <a:srgbClr val="3B4540"/>
                </a:solidFill>
                <a:latin typeface="Fraunces" pitchFamily="34" charset="0"/>
                <a:ea typeface="Fraunces" pitchFamily="34" charset="-122"/>
                <a:cs typeface="Fraunces" pitchFamily="34" charset="-120"/>
              </a:rPr>
              <a:t>Automatic Differentiation</a:t>
            </a:r>
            <a:endParaRPr lang="en-US" sz="2600" dirty="0"/>
          </a:p>
        </p:txBody>
      </p:sp>
      <p:sp>
        <p:nvSpPr>
          <p:cNvPr id="6" name="Text 4"/>
          <p:cNvSpPr/>
          <p:nvPr/>
        </p:nvSpPr>
        <p:spPr>
          <a:xfrm>
            <a:off x="5415320" y="5112005"/>
            <a:ext cx="3813334" cy="4294722"/>
          </a:xfrm>
          <a:prstGeom prst="rect">
            <a:avLst/>
          </a:prstGeom>
          <a:noFill/>
          <a:ln/>
        </p:spPr>
        <p:txBody>
          <a:bodyPr wrap="square" lIns="0" tIns="0" rIns="0" bIns="0" rtlCol="0" anchor="t"/>
          <a:lstStyle/>
          <a:p>
            <a:pPr indent="0" marL="0">
              <a:lnSpc>
                <a:spcPts val="3350"/>
              </a:lnSpc>
              <a:buNone/>
            </a:pPr>
            <a:r>
              <a:rPr lang="en-US" sz="2100" dirty="0">
                <a:solidFill>
                  <a:srgbClr val="405449"/>
                </a:solidFill>
                <a:latin typeface="Nobile" pitchFamily="34" charset="0"/>
                <a:ea typeface="Nobile" pitchFamily="34" charset="-122"/>
                <a:cs typeface="Nobile" pitchFamily="34" charset="-120"/>
              </a:rPr>
              <a:t>One of the key features of CVXPY is its support for automatic differentiation. This allows users to define complex objective functions and constraints without having to manually compute gradients or Hessians, simplifying the problem-formulation process.</a:t>
            </a:r>
            <a:endParaRPr lang="en-US" sz="2100" dirty="0"/>
          </a:p>
        </p:txBody>
      </p:sp>
      <p:sp>
        <p:nvSpPr>
          <p:cNvPr id="7" name="Text 5"/>
          <p:cNvSpPr/>
          <p:nvPr/>
        </p:nvSpPr>
        <p:spPr>
          <a:xfrm>
            <a:off x="9891117" y="4005233"/>
            <a:ext cx="3355538" cy="419235"/>
          </a:xfrm>
          <a:prstGeom prst="rect">
            <a:avLst/>
          </a:prstGeom>
          <a:noFill/>
          <a:ln/>
        </p:spPr>
        <p:txBody>
          <a:bodyPr wrap="none" lIns="0" tIns="0" rIns="0" bIns="0" rtlCol="0" anchor="t"/>
          <a:lstStyle/>
          <a:p>
            <a:pPr indent="0" marL="0">
              <a:lnSpc>
                <a:spcPts val="3300"/>
              </a:lnSpc>
              <a:buNone/>
            </a:pPr>
            <a:r>
              <a:rPr lang="en-US" sz="2600" b="1" dirty="0">
                <a:solidFill>
                  <a:srgbClr val="3B4540"/>
                </a:solidFill>
                <a:latin typeface="Fraunces" pitchFamily="34" charset="0"/>
                <a:ea typeface="Fraunces" pitchFamily="34" charset="-122"/>
                <a:cs typeface="Fraunces" pitchFamily="34" charset="-120"/>
              </a:rPr>
              <a:t>Solver Integration</a:t>
            </a:r>
            <a:endParaRPr lang="en-US" sz="2600" dirty="0"/>
          </a:p>
        </p:txBody>
      </p:sp>
      <p:sp>
        <p:nvSpPr>
          <p:cNvPr id="8" name="Text 6"/>
          <p:cNvSpPr/>
          <p:nvPr/>
        </p:nvSpPr>
        <p:spPr>
          <a:xfrm>
            <a:off x="9891117" y="4692770"/>
            <a:ext cx="3813334" cy="4294722"/>
          </a:xfrm>
          <a:prstGeom prst="rect">
            <a:avLst/>
          </a:prstGeom>
          <a:noFill/>
          <a:ln/>
        </p:spPr>
        <p:txBody>
          <a:bodyPr wrap="square" lIns="0" tIns="0" rIns="0" bIns="0" rtlCol="0" anchor="t"/>
          <a:lstStyle/>
          <a:p>
            <a:pPr indent="0" marL="0">
              <a:lnSpc>
                <a:spcPts val="3350"/>
              </a:lnSpc>
              <a:buNone/>
            </a:pPr>
            <a:r>
              <a:rPr lang="en-US" sz="2100" dirty="0">
                <a:solidFill>
                  <a:srgbClr val="405449"/>
                </a:solidFill>
                <a:latin typeface="Nobile" pitchFamily="34" charset="0"/>
                <a:ea typeface="Nobile" pitchFamily="34" charset="-122"/>
                <a:cs typeface="Nobile" pitchFamily="34" charset="-120"/>
              </a:rPr>
              <a:t>CVXPY integrates with a variety of powerful optimization solvers, including ECOS, SCS, and OSQP. This flexibility allows users to choose the most appropriate solver for their specific problem, ensuring efficient and reliable solutions.</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2809782"/>
          </a:xfrm>
          <a:prstGeom prst="rect">
            <a:avLst/>
          </a:prstGeom>
        </p:spPr>
      </p:pic>
      <p:sp>
        <p:nvSpPr>
          <p:cNvPr id="3" name="Text 0"/>
          <p:cNvSpPr/>
          <p:nvPr/>
        </p:nvSpPr>
        <p:spPr>
          <a:xfrm>
            <a:off x="786884" y="3889057"/>
            <a:ext cx="12494181" cy="702416"/>
          </a:xfrm>
          <a:prstGeom prst="rect">
            <a:avLst/>
          </a:prstGeom>
          <a:noFill/>
          <a:ln/>
        </p:spPr>
        <p:txBody>
          <a:bodyPr wrap="none" lIns="0" tIns="0" rIns="0" bIns="0" rtlCol="0" anchor="t"/>
          <a:lstStyle/>
          <a:p>
            <a:pPr indent="0" marL="0">
              <a:lnSpc>
                <a:spcPts val="5500"/>
              </a:lnSpc>
              <a:buNone/>
            </a:pPr>
            <a:r>
              <a:rPr lang="en-US" sz="4400" b="1" dirty="0">
                <a:solidFill>
                  <a:srgbClr val="3B4540"/>
                </a:solidFill>
                <a:latin typeface="Fraunces" pitchFamily="34" charset="0"/>
                <a:ea typeface="Fraunces" pitchFamily="34" charset="-122"/>
                <a:cs typeface="Fraunces" pitchFamily="34" charset="-120"/>
              </a:rPr>
              <a:t>Solving Optimization Problems with CVXPY</a:t>
            </a:r>
            <a:endParaRPr lang="en-US" sz="4400" dirty="0"/>
          </a:p>
        </p:txBody>
      </p:sp>
      <p:sp>
        <p:nvSpPr>
          <p:cNvPr id="4" name="Shape 1"/>
          <p:cNvSpPr/>
          <p:nvPr/>
        </p:nvSpPr>
        <p:spPr>
          <a:xfrm>
            <a:off x="786884" y="5181402"/>
            <a:ext cx="505897" cy="505773"/>
          </a:xfrm>
          <a:prstGeom prst="roundRect">
            <a:avLst>
              <a:gd name="adj" fmla="val 40010"/>
            </a:avLst>
          </a:prstGeom>
          <a:solidFill>
            <a:srgbClr val="E8F3E8"/>
          </a:solidFill>
          <a:ln/>
        </p:spPr>
      </p:sp>
      <p:sp>
        <p:nvSpPr>
          <p:cNvPr id="5" name="Text 2"/>
          <p:cNvSpPr/>
          <p:nvPr/>
        </p:nvSpPr>
        <p:spPr>
          <a:xfrm>
            <a:off x="955596" y="5265677"/>
            <a:ext cx="168354" cy="33722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1</a:t>
            </a:r>
            <a:endParaRPr lang="en-US" sz="2650" dirty="0"/>
          </a:p>
        </p:txBody>
      </p:sp>
      <p:sp>
        <p:nvSpPr>
          <p:cNvPr id="6" name="Text 3"/>
          <p:cNvSpPr/>
          <p:nvPr/>
        </p:nvSpPr>
        <p:spPr>
          <a:xfrm>
            <a:off x="1517571" y="5181402"/>
            <a:ext cx="2810470" cy="351267"/>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Define Variables</a:t>
            </a:r>
            <a:endParaRPr lang="en-US" sz="2200" dirty="0"/>
          </a:p>
        </p:txBody>
      </p:sp>
      <p:sp>
        <p:nvSpPr>
          <p:cNvPr id="7" name="Text 4"/>
          <p:cNvSpPr/>
          <p:nvPr/>
        </p:nvSpPr>
        <p:spPr>
          <a:xfrm>
            <a:off x="1517571" y="5667534"/>
            <a:ext cx="5685234" cy="1437923"/>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The first step in using CVXPY is to define the optimization variables. These variables represent the unknown quantities that the optimization algorithm will seek to determine.</a:t>
            </a:r>
            <a:endParaRPr lang="en-US" sz="1750" dirty="0"/>
          </a:p>
        </p:txBody>
      </p:sp>
      <p:sp>
        <p:nvSpPr>
          <p:cNvPr id="8" name="Shape 5"/>
          <p:cNvSpPr/>
          <p:nvPr/>
        </p:nvSpPr>
        <p:spPr>
          <a:xfrm>
            <a:off x="7427595" y="5181402"/>
            <a:ext cx="505897" cy="505773"/>
          </a:xfrm>
          <a:prstGeom prst="roundRect">
            <a:avLst>
              <a:gd name="adj" fmla="val 40010"/>
            </a:avLst>
          </a:prstGeom>
          <a:solidFill>
            <a:srgbClr val="E8F3E8"/>
          </a:solidFill>
          <a:ln/>
        </p:spPr>
      </p:sp>
      <p:sp>
        <p:nvSpPr>
          <p:cNvPr id="9" name="Text 6"/>
          <p:cNvSpPr/>
          <p:nvPr/>
        </p:nvSpPr>
        <p:spPr>
          <a:xfrm>
            <a:off x="7570351" y="5265677"/>
            <a:ext cx="220385" cy="33722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2</a:t>
            </a:r>
            <a:endParaRPr lang="en-US" sz="2650" dirty="0"/>
          </a:p>
        </p:txBody>
      </p:sp>
      <p:sp>
        <p:nvSpPr>
          <p:cNvPr id="10" name="Text 7"/>
          <p:cNvSpPr/>
          <p:nvPr/>
        </p:nvSpPr>
        <p:spPr>
          <a:xfrm>
            <a:off x="8158282" y="5181402"/>
            <a:ext cx="4801314" cy="351267"/>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Specify Objective and Constraints</a:t>
            </a:r>
            <a:endParaRPr lang="en-US" sz="2200" dirty="0"/>
          </a:p>
        </p:txBody>
      </p:sp>
      <p:sp>
        <p:nvSpPr>
          <p:cNvPr id="11" name="Text 8"/>
          <p:cNvSpPr/>
          <p:nvPr/>
        </p:nvSpPr>
        <p:spPr>
          <a:xfrm>
            <a:off x="8158282" y="5667534"/>
            <a:ext cx="5685234" cy="1797403"/>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Next, you need to define the objective function that you want to minimize or maximize, as well as any constraints on the variables. CVXPY allows you to easily express these mathematical expressions using its intuitive syntax.</a:t>
            </a:r>
            <a:endParaRPr lang="en-US" sz="1750" dirty="0"/>
          </a:p>
        </p:txBody>
      </p:sp>
      <p:sp>
        <p:nvSpPr>
          <p:cNvPr id="12" name="Shape 9"/>
          <p:cNvSpPr/>
          <p:nvPr/>
        </p:nvSpPr>
        <p:spPr>
          <a:xfrm>
            <a:off x="786884" y="7942499"/>
            <a:ext cx="505897" cy="505773"/>
          </a:xfrm>
          <a:prstGeom prst="roundRect">
            <a:avLst>
              <a:gd name="adj" fmla="val 40010"/>
            </a:avLst>
          </a:prstGeom>
          <a:solidFill>
            <a:srgbClr val="E8F3E8"/>
          </a:solidFill>
          <a:ln/>
        </p:spPr>
      </p:sp>
      <p:sp>
        <p:nvSpPr>
          <p:cNvPr id="13" name="Text 10"/>
          <p:cNvSpPr/>
          <p:nvPr/>
        </p:nvSpPr>
        <p:spPr>
          <a:xfrm>
            <a:off x="937974" y="8026774"/>
            <a:ext cx="203716" cy="33722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3</a:t>
            </a:r>
            <a:endParaRPr lang="en-US" sz="2650" dirty="0"/>
          </a:p>
        </p:txBody>
      </p:sp>
      <p:sp>
        <p:nvSpPr>
          <p:cNvPr id="14" name="Text 11"/>
          <p:cNvSpPr/>
          <p:nvPr/>
        </p:nvSpPr>
        <p:spPr>
          <a:xfrm>
            <a:off x="1517571" y="7942499"/>
            <a:ext cx="3311843" cy="351267"/>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Formulate the Problem</a:t>
            </a:r>
            <a:endParaRPr lang="en-US" sz="2200" dirty="0"/>
          </a:p>
        </p:txBody>
      </p:sp>
      <p:sp>
        <p:nvSpPr>
          <p:cNvPr id="15" name="Text 12"/>
          <p:cNvSpPr/>
          <p:nvPr/>
        </p:nvSpPr>
        <p:spPr>
          <a:xfrm>
            <a:off x="1517571" y="8428631"/>
            <a:ext cx="5685234" cy="1797403"/>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With the variables, objective, and constraints defined, you can then formulate the optimization problem and pass it to CVXPY's solver. The library will handle the details of the optimization algorithm and return the optimal solution.</a:t>
            </a:r>
            <a:endParaRPr lang="en-US" sz="1750" dirty="0"/>
          </a:p>
        </p:txBody>
      </p:sp>
      <p:sp>
        <p:nvSpPr>
          <p:cNvPr id="16" name="Shape 13"/>
          <p:cNvSpPr/>
          <p:nvPr/>
        </p:nvSpPr>
        <p:spPr>
          <a:xfrm>
            <a:off x="7427595" y="7942499"/>
            <a:ext cx="505897" cy="505773"/>
          </a:xfrm>
          <a:prstGeom prst="roundRect">
            <a:avLst>
              <a:gd name="adj" fmla="val 40010"/>
            </a:avLst>
          </a:prstGeom>
          <a:solidFill>
            <a:srgbClr val="E8F3E8"/>
          </a:solidFill>
          <a:ln/>
        </p:spPr>
      </p:sp>
      <p:sp>
        <p:nvSpPr>
          <p:cNvPr id="17" name="Text 14"/>
          <p:cNvSpPr/>
          <p:nvPr/>
        </p:nvSpPr>
        <p:spPr>
          <a:xfrm>
            <a:off x="7565946" y="8026774"/>
            <a:ext cx="229195" cy="337221"/>
          </a:xfrm>
          <a:prstGeom prst="rect">
            <a:avLst/>
          </a:prstGeom>
          <a:noFill/>
          <a:ln/>
        </p:spPr>
        <p:txBody>
          <a:bodyPr wrap="none" lIns="0" tIns="0" rIns="0" bIns="0" rtlCol="0" anchor="t"/>
          <a:lstStyle/>
          <a:p>
            <a:pPr algn="ctr" indent="0" marL="0">
              <a:lnSpc>
                <a:spcPts val="2650"/>
              </a:lnSpc>
              <a:buNone/>
            </a:pPr>
            <a:r>
              <a:rPr lang="en-US" sz="2650" b="1" dirty="0">
                <a:solidFill>
                  <a:srgbClr val="405449"/>
                </a:solidFill>
                <a:latin typeface="Fraunces" pitchFamily="34" charset="0"/>
                <a:ea typeface="Fraunces" pitchFamily="34" charset="-122"/>
                <a:cs typeface="Fraunces" pitchFamily="34" charset="-120"/>
              </a:rPr>
              <a:t>4</a:t>
            </a:r>
            <a:endParaRPr lang="en-US" sz="2650" dirty="0"/>
          </a:p>
        </p:txBody>
      </p:sp>
      <p:sp>
        <p:nvSpPr>
          <p:cNvPr id="18" name="Text 15"/>
          <p:cNvSpPr/>
          <p:nvPr/>
        </p:nvSpPr>
        <p:spPr>
          <a:xfrm>
            <a:off x="8158282" y="7942499"/>
            <a:ext cx="2810470" cy="351267"/>
          </a:xfrm>
          <a:prstGeom prst="rect">
            <a:avLst/>
          </a:prstGeom>
          <a:noFill/>
          <a:ln/>
        </p:spPr>
        <p:txBody>
          <a:bodyPr wrap="none" lIns="0" tIns="0" rIns="0" bIns="0" rtlCol="0" anchor="t"/>
          <a:lstStyle/>
          <a:p>
            <a:pPr indent="0" marL="0">
              <a:lnSpc>
                <a:spcPts val="2750"/>
              </a:lnSpc>
              <a:buNone/>
            </a:pPr>
            <a:r>
              <a:rPr lang="en-US" sz="2200" b="1" dirty="0">
                <a:solidFill>
                  <a:srgbClr val="405449"/>
                </a:solidFill>
                <a:latin typeface="Fraunces" pitchFamily="34" charset="0"/>
                <a:ea typeface="Fraunces" pitchFamily="34" charset="-122"/>
                <a:cs typeface="Fraunces" pitchFamily="34" charset="-120"/>
              </a:rPr>
              <a:t>Analyze the Results</a:t>
            </a:r>
            <a:endParaRPr lang="en-US" sz="2200" dirty="0"/>
          </a:p>
        </p:txBody>
      </p:sp>
      <p:sp>
        <p:nvSpPr>
          <p:cNvPr id="19" name="Text 16"/>
          <p:cNvSpPr/>
          <p:nvPr/>
        </p:nvSpPr>
        <p:spPr>
          <a:xfrm>
            <a:off x="8158282" y="8428631"/>
            <a:ext cx="5685234" cy="1437923"/>
          </a:xfrm>
          <a:prstGeom prst="rect">
            <a:avLst/>
          </a:prstGeom>
          <a:noFill/>
          <a:ln/>
        </p:spPr>
        <p:txBody>
          <a:bodyPr wrap="square" lIns="0" tIns="0" rIns="0" bIns="0" rtlCol="0" anchor="t"/>
          <a:lstStyle/>
          <a:p>
            <a:pPr indent="0" marL="0">
              <a:lnSpc>
                <a:spcPts val="2800"/>
              </a:lnSpc>
              <a:buNone/>
            </a:pPr>
            <a:r>
              <a:rPr lang="en-US" sz="1750" dirty="0">
                <a:solidFill>
                  <a:srgbClr val="405449"/>
                </a:solidFill>
                <a:latin typeface="Nobile" pitchFamily="34" charset="0"/>
                <a:ea typeface="Nobile" pitchFamily="34" charset="-122"/>
                <a:cs typeface="Nobile" pitchFamily="34" charset="-120"/>
              </a:rPr>
              <a:t>Finally, you can inspect the optimal values of the variables and the objective function to gain insights into the problem and make informed decisions based on the optimization results.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136481" y="806213"/>
            <a:ext cx="7843838" cy="1160575"/>
          </a:xfrm>
          <a:prstGeom prst="rect">
            <a:avLst/>
          </a:prstGeom>
          <a:noFill/>
          <a:ln/>
        </p:spPr>
        <p:txBody>
          <a:bodyPr wrap="square" lIns="0" tIns="0" rIns="0" bIns="0" rtlCol="0" anchor="t"/>
          <a:lstStyle/>
          <a:p>
            <a:pPr indent="0" marL="0">
              <a:lnSpc>
                <a:spcPts val="4550"/>
              </a:lnSpc>
              <a:buNone/>
            </a:pPr>
            <a:r>
              <a:rPr lang="en-US" sz="3650" b="1" dirty="0">
                <a:solidFill>
                  <a:srgbClr val="3B4540"/>
                </a:solidFill>
                <a:latin typeface="Fraunces" pitchFamily="34" charset="0"/>
                <a:ea typeface="Fraunces" pitchFamily="34" charset="-122"/>
                <a:cs typeface="Fraunces" pitchFamily="34" charset="-120"/>
              </a:rPr>
              <a:t>Applications of Convex Optimization and CVXPY</a:t>
            </a:r>
            <a:endParaRPr lang="en-US" sz="3650" dirty="0"/>
          </a:p>
        </p:txBody>
      </p:sp>
      <p:pic>
        <p:nvPicPr>
          <p:cNvPr id="4" name="Image 1" descr="preencoded.png">    </p:cNvPr>
          <p:cNvPicPr>
            <a:picLocks noChangeAspect="1"/>
          </p:cNvPicPr>
          <p:nvPr/>
        </p:nvPicPr>
        <p:blipFill>
          <a:blip r:embed="rId2"/>
          <a:stretch>
            <a:fillRect/>
          </a:stretch>
        </p:blipFill>
        <p:spPr>
          <a:xfrm>
            <a:off x="6136481" y="2245326"/>
            <a:ext cx="464344" cy="464230"/>
          </a:xfrm>
          <a:prstGeom prst="rect">
            <a:avLst/>
          </a:prstGeom>
        </p:spPr>
      </p:pic>
      <p:sp>
        <p:nvSpPr>
          <p:cNvPr id="5" name="Text 1"/>
          <p:cNvSpPr/>
          <p:nvPr/>
        </p:nvSpPr>
        <p:spPr>
          <a:xfrm>
            <a:off x="6136481" y="2895248"/>
            <a:ext cx="2321719" cy="290084"/>
          </a:xfrm>
          <a:prstGeom prst="rect">
            <a:avLst/>
          </a:prstGeom>
          <a:noFill/>
          <a:ln/>
        </p:spPr>
        <p:txBody>
          <a:bodyPr wrap="none" lIns="0" tIns="0" rIns="0" bIns="0" rtlCol="0" anchor="t"/>
          <a:lstStyle/>
          <a:p>
            <a:pPr algn="l" indent="0" marL="0">
              <a:lnSpc>
                <a:spcPts val="2250"/>
              </a:lnSpc>
              <a:buNone/>
            </a:pPr>
            <a:r>
              <a:rPr lang="en-US" sz="1800" b="1" dirty="0">
                <a:solidFill>
                  <a:srgbClr val="405449"/>
                </a:solidFill>
                <a:latin typeface="Fraunces" pitchFamily="34" charset="0"/>
                <a:ea typeface="Fraunces" pitchFamily="34" charset="-122"/>
                <a:cs typeface="Fraunces" pitchFamily="34" charset="-120"/>
              </a:rPr>
              <a:t>Machine Learning</a:t>
            </a:r>
            <a:endParaRPr lang="en-US" sz="1800" dirty="0"/>
          </a:p>
        </p:txBody>
      </p:sp>
      <p:sp>
        <p:nvSpPr>
          <p:cNvPr id="6" name="Text 2"/>
          <p:cNvSpPr/>
          <p:nvPr/>
        </p:nvSpPr>
        <p:spPr>
          <a:xfrm>
            <a:off x="6136481" y="3296747"/>
            <a:ext cx="7843838" cy="594214"/>
          </a:xfrm>
          <a:prstGeom prst="rect">
            <a:avLst/>
          </a:prstGeom>
          <a:noFill/>
          <a:ln/>
        </p:spPr>
        <p:txBody>
          <a:bodyPr wrap="square" lIns="0" tIns="0" rIns="0" bIns="0" rtlCol="0" anchor="t"/>
          <a:lstStyle/>
          <a:p>
            <a:pPr algn="l" indent="0" marL="0">
              <a:lnSpc>
                <a:spcPts val="2300"/>
              </a:lnSpc>
              <a:buNone/>
            </a:pPr>
            <a:r>
              <a:rPr lang="en-US" sz="1450" dirty="0">
                <a:solidFill>
                  <a:srgbClr val="405449"/>
                </a:solidFill>
                <a:latin typeface="Nobile" pitchFamily="34" charset="0"/>
                <a:ea typeface="Nobile" pitchFamily="34" charset="-122"/>
                <a:cs typeface="Nobile" pitchFamily="34" charset="-120"/>
              </a:rPr>
              <a:t>Convex optimization is extensively used in machine learning for tasks like regularization, support vector machine training, and neural network optimization.</a:t>
            </a:r>
            <a:endParaRPr lang="en-US" sz="1450" dirty="0"/>
          </a:p>
        </p:txBody>
      </p:sp>
      <p:pic>
        <p:nvPicPr>
          <p:cNvPr id="7" name="Image 2" descr="preencoded.png">    </p:cNvPr>
          <p:cNvPicPr>
            <a:picLocks noChangeAspect="1"/>
          </p:cNvPicPr>
          <p:nvPr/>
        </p:nvPicPr>
        <p:blipFill>
          <a:blip r:embed="rId3"/>
          <a:stretch>
            <a:fillRect/>
          </a:stretch>
        </p:blipFill>
        <p:spPr>
          <a:xfrm>
            <a:off x="6136481" y="4448037"/>
            <a:ext cx="464344" cy="464230"/>
          </a:xfrm>
          <a:prstGeom prst="rect">
            <a:avLst/>
          </a:prstGeom>
        </p:spPr>
      </p:pic>
      <p:sp>
        <p:nvSpPr>
          <p:cNvPr id="8" name="Text 3"/>
          <p:cNvSpPr/>
          <p:nvPr/>
        </p:nvSpPr>
        <p:spPr>
          <a:xfrm>
            <a:off x="6136481" y="5097959"/>
            <a:ext cx="2321719" cy="290084"/>
          </a:xfrm>
          <a:prstGeom prst="rect">
            <a:avLst/>
          </a:prstGeom>
          <a:noFill/>
          <a:ln/>
        </p:spPr>
        <p:txBody>
          <a:bodyPr wrap="none" lIns="0" tIns="0" rIns="0" bIns="0" rtlCol="0" anchor="t"/>
          <a:lstStyle/>
          <a:p>
            <a:pPr algn="l" indent="0" marL="0">
              <a:lnSpc>
                <a:spcPts val="2250"/>
              </a:lnSpc>
              <a:buNone/>
            </a:pPr>
            <a:r>
              <a:rPr lang="en-US" sz="1800" b="1" dirty="0">
                <a:solidFill>
                  <a:srgbClr val="405449"/>
                </a:solidFill>
                <a:latin typeface="Fraunces" pitchFamily="34" charset="0"/>
                <a:ea typeface="Fraunces" pitchFamily="34" charset="-122"/>
                <a:cs typeface="Fraunces" pitchFamily="34" charset="-120"/>
              </a:rPr>
              <a:t>Finance</a:t>
            </a:r>
            <a:endParaRPr lang="en-US" sz="1800" dirty="0"/>
          </a:p>
        </p:txBody>
      </p:sp>
      <p:sp>
        <p:nvSpPr>
          <p:cNvPr id="9" name="Text 4"/>
          <p:cNvSpPr/>
          <p:nvPr/>
        </p:nvSpPr>
        <p:spPr>
          <a:xfrm>
            <a:off x="6136481" y="5499459"/>
            <a:ext cx="7843838" cy="594214"/>
          </a:xfrm>
          <a:prstGeom prst="rect">
            <a:avLst/>
          </a:prstGeom>
          <a:noFill/>
          <a:ln/>
        </p:spPr>
        <p:txBody>
          <a:bodyPr wrap="square" lIns="0" tIns="0" rIns="0" bIns="0" rtlCol="0" anchor="t"/>
          <a:lstStyle/>
          <a:p>
            <a:pPr algn="l" indent="0" marL="0">
              <a:lnSpc>
                <a:spcPts val="2300"/>
              </a:lnSpc>
              <a:buNone/>
            </a:pPr>
            <a:r>
              <a:rPr lang="en-US" sz="1450" dirty="0">
                <a:solidFill>
                  <a:srgbClr val="405449"/>
                </a:solidFill>
                <a:latin typeface="Nobile" pitchFamily="34" charset="0"/>
                <a:ea typeface="Nobile" pitchFamily="34" charset="-122"/>
                <a:cs typeface="Nobile" pitchFamily="34" charset="-120"/>
              </a:rPr>
              <a:t>In the financial domain, convex optimization techniques are applied to problems such as portfolio optimization, risk management, and asset allocation.</a:t>
            </a:r>
            <a:endParaRPr lang="en-US" sz="1450" dirty="0"/>
          </a:p>
        </p:txBody>
      </p:sp>
      <p:pic>
        <p:nvPicPr>
          <p:cNvPr id="10" name="Image 3" descr="preencoded.png">    </p:cNvPr>
          <p:cNvPicPr>
            <a:picLocks noChangeAspect="1"/>
          </p:cNvPicPr>
          <p:nvPr/>
        </p:nvPicPr>
        <p:blipFill>
          <a:blip r:embed="rId4"/>
          <a:stretch>
            <a:fillRect/>
          </a:stretch>
        </p:blipFill>
        <p:spPr>
          <a:xfrm>
            <a:off x="6136481" y="6650749"/>
            <a:ext cx="464344" cy="464230"/>
          </a:xfrm>
          <a:prstGeom prst="rect">
            <a:avLst/>
          </a:prstGeom>
        </p:spPr>
      </p:pic>
      <p:sp>
        <p:nvSpPr>
          <p:cNvPr id="11" name="Text 5"/>
          <p:cNvSpPr/>
          <p:nvPr/>
        </p:nvSpPr>
        <p:spPr>
          <a:xfrm>
            <a:off x="6136481" y="7300671"/>
            <a:ext cx="2321719" cy="290084"/>
          </a:xfrm>
          <a:prstGeom prst="rect">
            <a:avLst/>
          </a:prstGeom>
          <a:noFill/>
          <a:ln/>
        </p:spPr>
        <p:txBody>
          <a:bodyPr wrap="none" lIns="0" tIns="0" rIns="0" bIns="0" rtlCol="0" anchor="t"/>
          <a:lstStyle/>
          <a:p>
            <a:pPr algn="l" indent="0" marL="0">
              <a:lnSpc>
                <a:spcPts val="2250"/>
              </a:lnSpc>
              <a:buNone/>
            </a:pPr>
            <a:r>
              <a:rPr lang="en-US" sz="1800" b="1" dirty="0">
                <a:solidFill>
                  <a:srgbClr val="405449"/>
                </a:solidFill>
                <a:latin typeface="Fraunces" pitchFamily="34" charset="0"/>
                <a:ea typeface="Fraunces" pitchFamily="34" charset="-122"/>
                <a:cs typeface="Fraunces" pitchFamily="34" charset="-120"/>
              </a:rPr>
              <a:t>Engineering</a:t>
            </a:r>
            <a:endParaRPr lang="en-US" sz="1800" dirty="0"/>
          </a:p>
        </p:txBody>
      </p:sp>
      <p:sp>
        <p:nvSpPr>
          <p:cNvPr id="12" name="Text 6"/>
          <p:cNvSpPr/>
          <p:nvPr/>
        </p:nvSpPr>
        <p:spPr>
          <a:xfrm>
            <a:off x="6136481" y="7702170"/>
            <a:ext cx="7843838" cy="594214"/>
          </a:xfrm>
          <a:prstGeom prst="rect">
            <a:avLst/>
          </a:prstGeom>
          <a:noFill/>
          <a:ln/>
        </p:spPr>
        <p:txBody>
          <a:bodyPr wrap="square" lIns="0" tIns="0" rIns="0" bIns="0" rtlCol="0" anchor="t"/>
          <a:lstStyle/>
          <a:p>
            <a:pPr algn="l" indent="0" marL="0">
              <a:lnSpc>
                <a:spcPts val="2300"/>
              </a:lnSpc>
              <a:buNone/>
            </a:pPr>
            <a:r>
              <a:rPr lang="en-US" sz="1450" dirty="0">
                <a:solidFill>
                  <a:srgbClr val="405449"/>
                </a:solidFill>
                <a:latin typeface="Nobile" pitchFamily="34" charset="0"/>
                <a:ea typeface="Nobile" pitchFamily="34" charset="-122"/>
                <a:cs typeface="Nobile" pitchFamily="34" charset="-120"/>
              </a:rPr>
              <a:t>Engineers leverage convex optimization for a wide range of applications, including control systems, signal processing, and network design.</a:t>
            </a:r>
            <a:endParaRPr lang="en-US" sz="1450" dirty="0"/>
          </a:p>
        </p:txBody>
      </p:sp>
      <p:pic>
        <p:nvPicPr>
          <p:cNvPr id="13" name="Image 4" descr="preencoded.png">    </p:cNvPr>
          <p:cNvPicPr>
            <a:picLocks noChangeAspect="1"/>
          </p:cNvPicPr>
          <p:nvPr/>
        </p:nvPicPr>
        <p:blipFill>
          <a:blip r:embed="rId5"/>
          <a:stretch>
            <a:fillRect/>
          </a:stretch>
        </p:blipFill>
        <p:spPr>
          <a:xfrm>
            <a:off x="6136481" y="8853461"/>
            <a:ext cx="464344" cy="464230"/>
          </a:xfrm>
          <a:prstGeom prst="rect">
            <a:avLst/>
          </a:prstGeom>
        </p:spPr>
      </p:pic>
      <p:sp>
        <p:nvSpPr>
          <p:cNvPr id="14" name="Text 7"/>
          <p:cNvSpPr/>
          <p:nvPr/>
        </p:nvSpPr>
        <p:spPr>
          <a:xfrm>
            <a:off x="6136481" y="9503383"/>
            <a:ext cx="2471738" cy="290084"/>
          </a:xfrm>
          <a:prstGeom prst="rect">
            <a:avLst/>
          </a:prstGeom>
          <a:noFill/>
          <a:ln/>
        </p:spPr>
        <p:txBody>
          <a:bodyPr wrap="none" lIns="0" tIns="0" rIns="0" bIns="0" rtlCol="0" anchor="t"/>
          <a:lstStyle/>
          <a:p>
            <a:pPr algn="l" indent="0" marL="0">
              <a:lnSpc>
                <a:spcPts val="2250"/>
              </a:lnSpc>
              <a:buNone/>
            </a:pPr>
            <a:r>
              <a:rPr lang="en-US" sz="1800" b="1" dirty="0">
                <a:solidFill>
                  <a:srgbClr val="405449"/>
                </a:solidFill>
                <a:latin typeface="Fraunces" pitchFamily="34" charset="0"/>
                <a:ea typeface="Fraunces" pitchFamily="34" charset="-122"/>
                <a:cs typeface="Fraunces" pitchFamily="34" charset="-120"/>
              </a:rPr>
              <a:t>Operations Research</a:t>
            </a:r>
            <a:endParaRPr lang="en-US" sz="1800" dirty="0"/>
          </a:p>
        </p:txBody>
      </p:sp>
      <p:sp>
        <p:nvSpPr>
          <p:cNvPr id="15" name="Text 8"/>
          <p:cNvSpPr/>
          <p:nvPr/>
        </p:nvSpPr>
        <p:spPr>
          <a:xfrm>
            <a:off x="6136481" y="9904882"/>
            <a:ext cx="7843838" cy="594214"/>
          </a:xfrm>
          <a:prstGeom prst="rect">
            <a:avLst/>
          </a:prstGeom>
          <a:noFill/>
          <a:ln/>
        </p:spPr>
        <p:txBody>
          <a:bodyPr wrap="square" lIns="0" tIns="0" rIns="0" bIns="0" rtlCol="0" anchor="t"/>
          <a:lstStyle/>
          <a:p>
            <a:pPr algn="l" indent="0" marL="0">
              <a:lnSpc>
                <a:spcPts val="2300"/>
              </a:lnSpc>
              <a:buNone/>
            </a:pPr>
            <a:r>
              <a:rPr lang="en-US" sz="1450" dirty="0">
                <a:solidFill>
                  <a:srgbClr val="405449"/>
                </a:solidFill>
                <a:latin typeface="Nobile" pitchFamily="34" charset="0"/>
                <a:ea typeface="Nobile" pitchFamily="34" charset="-122"/>
                <a:cs typeface="Nobile" pitchFamily="34" charset="-120"/>
              </a:rPr>
              <a:t>Convex optimization is a powerful tool in operations research, where it is used to solve problems in supply chain management, logistics, and scheduling.</a:t>
            </a:r>
            <a:endParaRPr lang="en-US" sz="1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18899" y="1011902"/>
            <a:ext cx="7706201" cy="1283417"/>
          </a:xfrm>
          <a:prstGeom prst="rect">
            <a:avLst/>
          </a:prstGeom>
          <a:noFill/>
          <a:ln/>
        </p:spPr>
        <p:txBody>
          <a:bodyPr wrap="square" lIns="0" tIns="0" rIns="0" bIns="0" rtlCol="0" anchor="t"/>
          <a:lstStyle/>
          <a:p>
            <a:pPr indent="0" marL="0">
              <a:lnSpc>
                <a:spcPts val="5050"/>
              </a:lnSpc>
              <a:buNone/>
            </a:pPr>
            <a:r>
              <a:rPr lang="en-US" sz="4000" b="1" dirty="0">
                <a:solidFill>
                  <a:srgbClr val="3B4540"/>
                </a:solidFill>
                <a:latin typeface="Fraunces" pitchFamily="34" charset="0"/>
                <a:ea typeface="Fraunces" pitchFamily="34" charset="-122"/>
                <a:cs typeface="Fraunces" pitchFamily="34" charset="-120"/>
              </a:rPr>
              <a:t>Convex Optimization in Action: A Case Study</a:t>
            </a:r>
            <a:endParaRPr lang="en-US" sz="4000" dirty="0"/>
          </a:p>
        </p:txBody>
      </p:sp>
      <p:pic>
        <p:nvPicPr>
          <p:cNvPr id="4" name="Image 1" descr="preencoded.png">    </p:cNvPr>
          <p:cNvPicPr>
            <a:picLocks noChangeAspect="1"/>
          </p:cNvPicPr>
          <p:nvPr/>
        </p:nvPicPr>
        <p:blipFill>
          <a:blip r:embed="rId2"/>
          <a:stretch>
            <a:fillRect/>
          </a:stretch>
        </p:blipFill>
        <p:spPr>
          <a:xfrm>
            <a:off x="718899" y="2603259"/>
            <a:ext cx="1027033" cy="1840374"/>
          </a:xfrm>
          <a:prstGeom prst="rect">
            <a:avLst/>
          </a:prstGeom>
        </p:spPr>
      </p:pic>
      <p:sp>
        <p:nvSpPr>
          <p:cNvPr id="5" name="Text 1"/>
          <p:cNvSpPr/>
          <p:nvPr/>
        </p:nvSpPr>
        <p:spPr>
          <a:xfrm>
            <a:off x="2053947" y="2808591"/>
            <a:ext cx="2825472" cy="320914"/>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Problem Formulation</a:t>
            </a:r>
            <a:endParaRPr lang="en-US" sz="2000" dirty="0"/>
          </a:p>
        </p:txBody>
      </p:sp>
      <p:sp>
        <p:nvSpPr>
          <p:cNvPr id="6" name="Text 2"/>
          <p:cNvSpPr/>
          <p:nvPr/>
        </p:nvSpPr>
        <p:spPr>
          <a:xfrm>
            <a:off x="2053947" y="3252705"/>
            <a:ext cx="6371153" cy="985596"/>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Consider a portfolio optimization problem, where the goal is to allocate investment funds across multiple assets to maximize the expected return while minimizing the risk.</a:t>
            </a:r>
            <a:endParaRPr lang="en-US" sz="1600" dirty="0"/>
          </a:p>
        </p:txBody>
      </p:sp>
      <p:pic>
        <p:nvPicPr>
          <p:cNvPr id="7" name="Image 2" descr="preencoded.png">    </p:cNvPr>
          <p:cNvPicPr>
            <a:picLocks noChangeAspect="1"/>
          </p:cNvPicPr>
          <p:nvPr/>
        </p:nvPicPr>
        <p:blipFill>
          <a:blip r:embed="rId3"/>
          <a:stretch>
            <a:fillRect/>
          </a:stretch>
        </p:blipFill>
        <p:spPr>
          <a:xfrm>
            <a:off x="718899" y="4443633"/>
            <a:ext cx="1027033" cy="1840374"/>
          </a:xfrm>
          <a:prstGeom prst="rect">
            <a:avLst/>
          </a:prstGeom>
        </p:spPr>
      </p:pic>
      <p:sp>
        <p:nvSpPr>
          <p:cNvPr id="8" name="Text 3"/>
          <p:cNvSpPr/>
          <p:nvPr/>
        </p:nvSpPr>
        <p:spPr>
          <a:xfrm>
            <a:off x="2053947" y="4648966"/>
            <a:ext cx="2567583" cy="320914"/>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Variable Definition</a:t>
            </a:r>
            <a:endParaRPr lang="en-US" sz="2000" dirty="0"/>
          </a:p>
        </p:txBody>
      </p:sp>
      <p:sp>
        <p:nvSpPr>
          <p:cNvPr id="9" name="Text 4"/>
          <p:cNvSpPr/>
          <p:nvPr/>
        </p:nvSpPr>
        <p:spPr>
          <a:xfrm>
            <a:off x="2053947" y="5093079"/>
            <a:ext cx="6371153" cy="985596"/>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The decision variables in this problem are the weights of each asset in the portfolio. These weights represent the proportion of the total investment allocated to each asset.</a:t>
            </a:r>
            <a:endParaRPr lang="en-US" sz="1600" dirty="0"/>
          </a:p>
        </p:txBody>
      </p:sp>
      <p:pic>
        <p:nvPicPr>
          <p:cNvPr id="10" name="Image 3" descr="preencoded.png">    </p:cNvPr>
          <p:cNvPicPr>
            <a:picLocks noChangeAspect="1"/>
          </p:cNvPicPr>
          <p:nvPr/>
        </p:nvPicPr>
        <p:blipFill>
          <a:blip r:embed="rId4"/>
          <a:stretch>
            <a:fillRect/>
          </a:stretch>
        </p:blipFill>
        <p:spPr>
          <a:xfrm>
            <a:off x="718899" y="6284007"/>
            <a:ext cx="1027033" cy="2168906"/>
          </a:xfrm>
          <a:prstGeom prst="rect">
            <a:avLst/>
          </a:prstGeom>
        </p:spPr>
      </p:pic>
      <p:sp>
        <p:nvSpPr>
          <p:cNvPr id="11" name="Text 5"/>
          <p:cNvSpPr/>
          <p:nvPr/>
        </p:nvSpPr>
        <p:spPr>
          <a:xfrm>
            <a:off x="2053947" y="6489340"/>
            <a:ext cx="2567583" cy="320914"/>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Objective Function</a:t>
            </a:r>
            <a:endParaRPr lang="en-US" sz="2000" dirty="0"/>
          </a:p>
        </p:txBody>
      </p:sp>
      <p:sp>
        <p:nvSpPr>
          <p:cNvPr id="12" name="Text 6"/>
          <p:cNvSpPr/>
          <p:nvPr/>
        </p:nvSpPr>
        <p:spPr>
          <a:xfrm>
            <a:off x="2053947" y="6933453"/>
            <a:ext cx="6371153" cy="1314128"/>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The objective function in this case would be to maximize the expected return of the portfolio, while also considering the risk, which is typically measured by the variance or standard deviation of the portfolio's returns.</a:t>
            </a:r>
            <a:endParaRPr lang="en-US" sz="1600" dirty="0"/>
          </a:p>
        </p:txBody>
      </p:sp>
      <p:pic>
        <p:nvPicPr>
          <p:cNvPr id="13" name="Image 4" descr="preencoded.png">    </p:cNvPr>
          <p:cNvPicPr>
            <a:picLocks noChangeAspect="1"/>
          </p:cNvPicPr>
          <p:nvPr/>
        </p:nvPicPr>
        <p:blipFill>
          <a:blip r:embed="rId5"/>
          <a:stretch>
            <a:fillRect/>
          </a:stretch>
        </p:blipFill>
        <p:spPr>
          <a:xfrm>
            <a:off x="718899" y="8452913"/>
            <a:ext cx="1027033" cy="1840374"/>
          </a:xfrm>
          <a:prstGeom prst="rect">
            <a:avLst/>
          </a:prstGeom>
        </p:spPr>
      </p:pic>
      <p:sp>
        <p:nvSpPr>
          <p:cNvPr id="14" name="Text 7"/>
          <p:cNvSpPr/>
          <p:nvPr/>
        </p:nvSpPr>
        <p:spPr>
          <a:xfrm>
            <a:off x="2053947" y="8658246"/>
            <a:ext cx="2567583" cy="320914"/>
          </a:xfrm>
          <a:prstGeom prst="rect">
            <a:avLst/>
          </a:prstGeom>
          <a:noFill/>
          <a:ln/>
        </p:spPr>
        <p:txBody>
          <a:bodyPr wrap="none" lIns="0" tIns="0" rIns="0" bIns="0" rtlCol="0" anchor="t"/>
          <a:lstStyle/>
          <a:p>
            <a:pPr algn="l" indent="0" marL="0">
              <a:lnSpc>
                <a:spcPts val="2500"/>
              </a:lnSpc>
              <a:buNone/>
            </a:pPr>
            <a:r>
              <a:rPr lang="en-US" sz="2000" b="1" dirty="0">
                <a:solidFill>
                  <a:srgbClr val="405449"/>
                </a:solidFill>
                <a:latin typeface="Fraunces" pitchFamily="34" charset="0"/>
                <a:ea typeface="Fraunces" pitchFamily="34" charset="-122"/>
                <a:cs typeface="Fraunces" pitchFamily="34" charset="-120"/>
              </a:rPr>
              <a:t>Constraints</a:t>
            </a:r>
            <a:endParaRPr lang="en-US" sz="2000" dirty="0"/>
          </a:p>
        </p:txBody>
      </p:sp>
      <p:sp>
        <p:nvSpPr>
          <p:cNvPr id="15" name="Text 8"/>
          <p:cNvSpPr/>
          <p:nvPr/>
        </p:nvSpPr>
        <p:spPr>
          <a:xfrm>
            <a:off x="2053947" y="9102359"/>
            <a:ext cx="6371153" cy="985596"/>
          </a:xfrm>
          <a:prstGeom prst="rect">
            <a:avLst/>
          </a:prstGeom>
          <a:noFill/>
          <a:ln/>
        </p:spPr>
        <p:txBody>
          <a:bodyPr wrap="square" lIns="0" tIns="0" rIns="0" bIns="0" rtlCol="0" anchor="t"/>
          <a:lstStyle/>
          <a:p>
            <a:pPr algn="l" indent="0" marL="0">
              <a:lnSpc>
                <a:spcPts val="2550"/>
              </a:lnSpc>
              <a:buNone/>
            </a:pPr>
            <a:r>
              <a:rPr lang="en-US" sz="1600" dirty="0">
                <a:solidFill>
                  <a:srgbClr val="405449"/>
                </a:solidFill>
                <a:latin typeface="Nobile" pitchFamily="34" charset="0"/>
                <a:ea typeface="Nobile" pitchFamily="34" charset="-122"/>
                <a:cs typeface="Nobile" pitchFamily="34" charset="-120"/>
              </a:rPr>
              <a:t>Constraints might include limits on the total investment, minimum and maximum weights for each asset, and possibly other risk-related constraints.</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01966" y="727056"/>
            <a:ext cx="7712869" cy="1277704"/>
          </a:xfrm>
          <a:prstGeom prst="rect">
            <a:avLst/>
          </a:prstGeom>
          <a:noFill/>
          <a:ln/>
        </p:spPr>
        <p:txBody>
          <a:bodyPr wrap="square" lIns="0" tIns="0" rIns="0" bIns="0" rtlCol="0" anchor="t"/>
          <a:lstStyle/>
          <a:p>
            <a:pPr indent="0" marL="0">
              <a:lnSpc>
                <a:spcPts val="5000"/>
              </a:lnSpc>
              <a:buNone/>
            </a:pPr>
            <a:r>
              <a:rPr lang="en-US" sz="4000" b="1" dirty="0">
                <a:solidFill>
                  <a:srgbClr val="3B4540"/>
                </a:solidFill>
                <a:latin typeface="Fraunces" pitchFamily="34" charset="0"/>
                <a:ea typeface="Fraunces" pitchFamily="34" charset="-122"/>
                <a:cs typeface="Fraunces" pitchFamily="34" charset="-120"/>
              </a:rPr>
              <a:t>CVXPY in Practice: A Step-by-Step Guide</a:t>
            </a:r>
            <a:endParaRPr lang="en-US" sz="4000" dirty="0"/>
          </a:p>
        </p:txBody>
      </p:sp>
      <p:sp>
        <p:nvSpPr>
          <p:cNvPr id="4" name="Shape 1"/>
          <p:cNvSpPr/>
          <p:nvPr/>
        </p:nvSpPr>
        <p:spPr>
          <a:xfrm>
            <a:off x="6201966" y="2311389"/>
            <a:ext cx="7712869" cy="1831685"/>
          </a:xfrm>
          <a:prstGeom prst="roundRect">
            <a:avLst>
              <a:gd name="adj" fmla="val 10047"/>
            </a:avLst>
          </a:prstGeom>
          <a:solidFill>
            <a:srgbClr val="E8F3E8"/>
          </a:solidFill>
          <a:ln/>
        </p:spPr>
      </p:sp>
      <p:sp>
        <p:nvSpPr>
          <p:cNvPr id="5" name="Text 2"/>
          <p:cNvSpPr/>
          <p:nvPr/>
        </p:nvSpPr>
        <p:spPr>
          <a:xfrm>
            <a:off x="6406396" y="2515769"/>
            <a:ext cx="3432691" cy="319366"/>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Import the CVXPY Library</a:t>
            </a:r>
            <a:endParaRPr lang="en-US" sz="2000" dirty="0"/>
          </a:p>
        </p:txBody>
      </p:sp>
      <p:sp>
        <p:nvSpPr>
          <p:cNvPr id="6" name="Text 3"/>
          <p:cNvSpPr/>
          <p:nvPr/>
        </p:nvSpPr>
        <p:spPr>
          <a:xfrm>
            <a:off x="6406396" y="2957740"/>
            <a:ext cx="7304008" cy="980954"/>
          </a:xfrm>
          <a:prstGeom prst="rect">
            <a:avLst/>
          </a:prstGeom>
          <a:noFill/>
          <a:ln/>
        </p:spPr>
        <p:txBody>
          <a:bodyPr wrap="square" lIns="0" tIns="0" rIns="0" bIns="0" rtlCol="0" anchor="t"/>
          <a:lstStyle/>
          <a:p>
            <a:pPr indent="0" marL="0">
              <a:lnSpc>
                <a:spcPts val="2550"/>
              </a:lnSpc>
              <a:buNone/>
            </a:pPr>
            <a:r>
              <a:rPr lang="en-US" sz="1600" dirty="0">
                <a:solidFill>
                  <a:srgbClr val="405449"/>
                </a:solidFill>
                <a:latin typeface="Nobile" pitchFamily="34" charset="0"/>
                <a:ea typeface="Nobile" pitchFamily="34" charset="-122"/>
                <a:cs typeface="Nobile" pitchFamily="34" charset="-120"/>
              </a:rPr>
              <a:t>The first step in using CVXPY is to import the library into your Python environment. This provides access to the necessary functions and classes for defining and solving optimization problems.</a:t>
            </a:r>
            <a:endParaRPr lang="en-US" sz="1600" dirty="0"/>
          </a:p>
        </p:txBody>
      </p:sp>
      <p:sp>
        <p:nvSpPr>
          <p:cNvPr id="7" name="Shape 4"/>
          <p:cNvSpPr/>
          <p:nvPr/>
        </p:nvSpPr>
        <p:spPr>
          <a:xfrm>
            <a:off x="6201966" y="4347454"/>
            <a:ext cx="7712869" cy="1831685"/>
          </a:xfrm>
          <a:prstGeom prst="roundRect">
            <a:avLst>
              <a:gd name="adj" fmla="val 10047"/>
            </a:avLst>
          </a:prstGeom>
          <a:solidFill>
            <a:srgbClr val="E8F3E8"/>
          </a:solidFill>
          <a:ln/>
        </p:spPr>
      </p:sp>
      <p:sp>
        <p:nvSpPr>
          <p:cNvPr id="8" name="Text 5"/>
          <p:cNvSpPr/>
          <p:nvPr/>
        </p:nvSpPr>
        <p:spPr>
          <a:xfrm>
            <a:off x="6406396" y="4551834"/>
            <a:ext cx="2612231" cy="319366"/>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Define the Variables</a:t>
            </a:r>
            <a:endParaRPr lang="en-US" sz="2000" dirty="0"/>
          </a:p>
        </p:txBody>
      </p:sp>
      <p:sp>
        <p:nvSpPr>
          <p:cNvPr id="9" name="Text 6"/>
          <p:cNvSpPr/>
          <p:nvPr/>
        </p:nvSpPr>
        <p:spPr>
          <a:xfrm>
            <a:off x="6406396" y="4993805"/>
            <a:ext cx="7304008" cy="980954"/>
          </a:xfrm>
          <a:prstGeom prst="rect">
            <a:avLst/>
          </a:prstGeom>
          <a:noFill/>
          <a:ln/>
        </p:spPr>
        <p:txBody>
          <a:bodyPr wrap="square" lIns="0" tIns="0" rIns="0" bIns="0" rtlCol="0" anchor="t"/>
          <a:lstStyle/>
          <a:p>
            <a:pPr indent="0" marL="0">
              <a:lnSpc>
                <a:spcPts val="2550"/>
              </a:lnSpc>
              <a:buNone/>
            </a:pPr>
            <a:r>
              <a:rPr lang="en-US" sz="1600" dirty="0">
                <a:solidFill>
                  <a:srgbClr val="405449"/>
                </a:solidFill>
                <a:latin typeface="Nobile" pitchFamily="34" charset="0"/>
                <a:ea typeface="Nobile" pitchFamily="34" charset="-122"/>
                <a:cs typeface="Nobile" pitchFamily="34" charset="-120"/>
              </a:rPr>
              <a:t>Next, you'll need to create the variables that represent the unknowns in your optimization problem. CVXPY provides a convenient way to do this using the Variable() function.</a:t>
            </a:r>
            <a:endParaRPr lang="en-US" sz="1600" dirty="0"/>
          </a:p>
        </p:txBody>
      </p:sp>
      <p:sp>
        <p:nvSpPr>
          <p:cNvPr id="10" name="Shape 7"/>
          <p:cNvSpPr/>
          <p:nvPr/>
        </p:nvSpPr>
        <p:spPr>
          <a:xfrm>
            <a:off x="6201966" y="6383519"/>
            <a:ext cx="7712869" cy="1831685"/>
          </a:xfrm>
          <a:prstGeom prst="roundRect">
            <a:avLst>
              <a:gd name="adj" fmla="val 10047"/>
            </a:avLst>
          </a:prstGeom>
          <a:solidFill>
            <a:srgbClr val="E8F3E8"/>
          </a:solidFill>
          <a:ln/>
        </p:spPr>
      </p:sp>
      <p:sp>
        <p:nvSpPr>
          <p:cNvPr id="11" name="Text 8"/>
          <p:cNvSpPr/>
          <p:nvPr/>
        </p:nvSpPr>
        <p:spPr>
          <a:xfrm>
            <a:off x="6406396" y="6587899"/>
            <a:ext cx="4840605" cy="319366"/>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Specify the Objective and Constraints</a:t>
            </a:r>
            <a:endParaRPr lang="en-US" sz="2000" dirty="0"/>
          </a:p>
        </p:txBody>
      </p:sp>
      <p:sp>
        <p:nvSpPr>
          <p:cNvPr id="12" name="Text 9"/>
          <p:cNvSpPr/>
          <p:nvPr/>
        </p:nvSpPr>
        <p:spPr>
          <a:xfrm>
            <a:off x="6406396" y="7029870"/>
            <a:ext cx="7304008" cy="980954"/>
          </a:xfrm>
          <a:prstGeom prst="rect">
            <a:avLst/>
          </a:prstGeom>
          <a:noFill/>
          <a:ln/>
        </p:spPr>
        <p:txBody>
          <a:bodyPr wrap="square" lIns="0" tIns="0" rIns="0" bIns="0" rtlCol="0" anchor="t"/>
          <a:lstStyle/>
          <a:p>
            <a:pPr indent="0" marL="0">
              <a:lnSpc>
                <a:spcPts val="2550"/>
              </a:lnSpc>
              <a:buNone/>
            </a:pPr>
            <a:r>
              <a:rPr lang="en-US" sz="1600" dirty="0">
                <a:solidFill>
                  <a:srgbClr val="405449"/>
                </a:solidFill>
                <a:latin typeface="Nobile" pitchFamily="34" charset="0"/>
                <a:ea typeface="Nobile" pitchFamily="34" charset="-122"/>
                <a:cs typeface="Nobile" pitchFamily="34" charset="-120"/>
              </a:rPr>
              <a:t>With the variables defined, you can then construct the objective function and any constraints using CVXPY's intuitive syntax. This allows you to easily express your optimization problem in a mathematically precise way.</a:t>
            </a:r>
            <a:endParaRPr lang="en-US" sz="1600" dirty="0"/>
          </a:p>
        </p:txBody>
      </p:sp>
      <p:sp>
        <p:nvSpPr>
          <p:cNvPr id="13" name="Shape 10"/>
          <p:cNvSpPr/>
          <p:nvPr/>
        </p:nvSpPr>
        <p:spPr>
          <a:xfrm>
            <a:off x="6201966" y="8419584"/>
            <a:ext cx="7712869" cy="2158669"/>
          </a:xfrm>
          <a:prstGeom prst="roundRect">
            <a:avLst>
              <a:gd name="adj" fmla="val 8525"/>
            </a:avLst>
          </a:prstGeom>
          <a:solidFill>
            <a:srgbClr val="E8F3E8"/>
          </a:solidFill>
          <a:ln/>
        </p:spPr>
      </p:sp>
      <p:sp>
        <p:nvSpPr>
          <p:cNvPr id="14" name="Text 11"/>
          <p:cNvSpPr/>
          <p:nvPr/>
        </p:nvSpPr>
        <p:spPr>
          <a:xfrm>
            <a:off x="6406396" y="8623964"/>
            <a:ext cx="2555915" cy="319366"/>
          </a:xfrm>
          <a:prstGeom prst="rect">
            <a:avLst/>
          </a:prstGeom>
          <a:noFill/>
          <a:ln/>
        </p:spPr>
        <p:txBody>
          <a:bodyPr wrap="none" lIns="0" tIns="0" rIns="0" bIns="0" rtlCol="0" anchor="t"/>
          <a:lstStyle/>
          <a:p>
            <a:pPr indent="0" marL="0">
              <a:lnSpc>
                <a:spcPts val="2500"/>
              </a:lnSpc>
              <a:buNone/>
            </a:pPr>
            <a:r>
              <a:rPr lang="en-US" sz="2000" b="1" dirty="0">
                <a:solidFill>
                  <a:srgbClr val="405449"/>
                </a:solidFill>
                <a:latin typeface="Fraunces" pitchFamily="34" charset="0"/>
                <a:ea typeface="Fraunces" pitchFamily="34" charset="-122"/>
                <a:cs typeface="Fraunces" pitchFamily="34" charset="-120"/>
              </a:rPr>
              <a:t>Solve the Problem</a:t>
            </a:r>
            <a:endParaRPr lang="en-US" sz="2000" dirty="0"/>
          </a:p>
        </p:txBody>
      </p:sp>
      <p:sp>
        <p:nvSpPr>
          <p:cNvPr id="15" name="Text 12"/>
          <p:cNvSpPr/>
          <p:nvPr/>
        </p:nvSpPr>
        <p:spPr>
          <a:xfrm>
            <a:off x="6406396" y="9065935"/>
            <a:ext cx="7304008" cy="1307938"/>
          </a:xfrm>
          <a:prstGeom prst="rect">
            <a:avLst/>
          </a:prstGeom>
          <a:noFill/>
          <a:ln/>
        </p:spPr>
        <p:txBody>
          <a:bodyPr wrap="square" lIns="0" tIns="0" rIns="0" bIns="0" rtlCol="0" anchor="t"/>
          <a:lstStyle/>
          <a:p>
            <a:pPr indent="0" marL="0">
              <a:lnSpc>
                <a:spcPts val="2550"/>
              </a:lnSpc>
              <a:buNone/>
            </a:pPr>
            <a:r>
              <a:rPr lang="en-US" sz="1600" dirty="0">
                <a:solidFill>
                  <a:srgbClr val="405449"/>
                </a:solidFill>
                <a:latin typeface="Nobile" pitchFamily="34" charset="0"/>
                <a:ea typeface="Nobile" pitchFamily="34" charset="-122"/>
                <a:cs typeface="Nobile" pitchFamily="34" charset="-120"/>
              </a:rPr>
              <a:t>Finally, you can use CVXPY's Problem() class to formulate the complete optimization problem and solve it using one of the available solvers. The library will handle the optimization process and return the optimal solution.</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294723"/>
          </a:xfrm>
          <a:prstGeom prst="rect">
            <a:avLst/>
          </a:prstGeom>
        </p:spPr>
      </p:pic>
      <p:sp>
        <p:nvSpPr>
          <p:cNvPr id="3" name="Text 0"/>
          <p:cNvSpPr/>
          <p:nvPr/>
        </p:nvSpPr>
        <p:spPr>
          <a:xfrm>
            <a:off x="922734" y="4022255"/>
            <a:ext cx="12784931" cy="1647421"/>
          </a:xfrm>
          <a:prstGeom prst="rect">
            <a:avLst/>
          </a:prstGeom>
          <a:noFill/>
          <a:ln/>
        </p:spPr>
        <p:txBody>
          <a:bodyPr wrap="square" lIns="0" tIns="0" rIns="0" bIns="0" rtlCol="0" anchor="t"/>
          <a:lstStyle/>
          <a:p>
            <a:pPr indent="0" marL="0">
              <a:lnSpc>
                <a:spcPts val="6450"/>
              </a:lnSpc>
              <a:buNone/>
            </a:pPr>
            <a:r>
              <a:rPr lang="en-US" sz="5150" b="1" dirty="0">
                <a:solidFill>
                  <a:srgbClr val="3B4540"/>
                </a:solidFill>
                <a:latin typeface="Fraunces" pitchFamily="34" charset="0"/>
                <a:ea typeface="Fraunces" pitchFamily="34" charset="-122"/>
                <a:cs typeface="Fraunces" pitchFamily="34" charset="-120"/>
              </a:rPr>
              <a:t>Conclusion: Unlocking the Potential of Convex Optimization with CVXPY</a:t>
            </a:r>
            <a:endParaRPr lang="en-US" sz="5150" dirty="0"/>
          </a:p>
        </p:txBody>
      </p:sp>
      <p:sp>
        <p:nvSpPr>
          <p:cNvPr id="4" name="Text 1"/>
          <p:cNvSpPr/>
          <p:nvPr/>
        </p:nvSpPr>
        <p:spPr>
          <a:xfrm>
            <a:off x="922734" y="6064986"/>
            <a:ext cx="12784931" cy="2108080"/>
          </a:xfrm>
          <a:prstGeom prst="rect">
            <a:avLst/>
          </a:prstGeom>
          <a:noFill/>
          <a:ln/>
        </p:spPr>
        <p:txBody>
          <a:bodyPr wrap="square" lIns="0" tIns="0" rIns="0" bIns="0" rtlCol="0" anchor="t"/>
          <a:lstStyle/>
          <a:p>
            <a:pPr indent="0" marL="0">
              <a:lnSpc>
                <a:spcPts val="3300"/>
              </a:lnSpc>
              <a:buNone/>
            </a:pPr>
            <a:r>
              <a:rPr lang="en-US" sz="2050" dirty="0">
                <a:solidFill>
                  <a:srgbClr val="405449"/>
                </a:solidFill>
                <a:latin typeface="Nobile" pitchFamily="34" charset="0"/>
                <a:ea typeface="Nobile" pitchFamily="34" charset="-122"/>
                <a:cs typeface="Nobile" pitchFamily="34" charset="-120"/>
              </a:rPr>
              <a:t>In this presentation, we've explored the powerful world of convex optimization and the CVXPY library, which provides a user-friendly way to formulate and solve these optimization problems in Python. From understanding the fundamental concepts of convexity to exploring the wide range of applications and the step-by-step guide to using CVXPY, we've covered the key aspects of this important field.</a:t>
            </a:r>
            <a:endParaRPr lang="en-US" sz="2050" dirty="0"/>
          </a:p>
        </p:txBody>
      </p:sp>
      <p:sp>
        <p:nvSpPr>
          <p:cNvPr id="5" name="Text 2"/>
          <p:cNvSpPr/>
          <p:nvPr/>
        </p:nvSpPr>
        <p:spPr>
          <a:xfrm>
            <a:off x="922734" y="8469578"/>
            <a:ext cx="12784931" cy="2108080"/>
          </a:xfrm>
          <a:prstGeom prst="rect">
            <a:avLst/>
          </a:prstGeom>
          <a:noFill/>
          <a:ln/>
        </p:spPr>
        <p:txBody>
          <a:bodyPr wrap="square" lIns="0" tIns="0" rIns="0" bIns="0" rtlCol="0" anchor="t"/>
          <a:lstStyle/>
          <a:p>
            <a:pPr indent="0" marL="0">
              <a:lnSpc>
                <a:spcPts val="3300"/>
              </a:lnSpc>
              <a:buNone/>
            </a:pPr>
            <a:r>
              <a:rPr lang="en-US" sz="2050" dirty="0">
                <a:solidFill>
                  <a:srgbClr val="405449"/>
                </a:solidFill>
                <a:latin typeface="Nobile" pitchFamily="34" charset="0"/>
                <a:ea typeface="Nobile" pitchFamily="34" charset="-122"/>
                <a:cs typeface="Nobile" pitchFamily="34" charset="-120"/>
              </a:rPr>
              <a:t>By leveraging the power of convex optimization and the CVXPY library, researchers, engineers, and professionals across a variety of domains can tackle complex problems more efficiently and reliably, unlocking new insights and driving innovation. Whether you're working in machine learning, finance, engineering, or operations research, CVXPY is a valuable tool that can help you achieve your goals and push the boundaries of what's possible.</a:t>
            </a:r>
            <a:endParaRPr lang="en-US" sz="2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39522" y="4798709"/>
            <a:ext cx="12751356" cy="1707771"/>
          </a:xfrm>
          <a:prstGeom prst="rect">
            <a:avLst/>
          </a:prstGeom>
          <a:noFill/>
          <a:ln/>
        </p:spPr>
        <p:txBody>
          <a:bodyPr wrap="none" lIns="0" tIns="0" rIns="0" bIns="0" rtlCol="0" anchor="t"/>
          <a:lstStyle/>
          <a:p>
            <a:pPr algn="ctr" indent="0" marL="0">
              <a:lnSpc>
                <a:spcPts val="13200"/>
              </a:lnSpc>
              <a:buNone/>
            </a:pPr>
            <a:r>
              <a:rPr lang="en-US" sz="10550" b="1" dirty="0">
                <a:solidFill>
                  <a:srgbClr val="000000"/>
                </a:solidFill>
                <a:latin typeface="Fraunces" pitchFamily="34" charset="0"/>
                <a:ea typeface="Fraunces" pitchFamily="34" charset="-122"/>
                <a:cs typeface="Fraunces" pitchFamily="34" charset="-120"/>
              </a:rPr>
              <a:t>🙋</a:t>
            </a:r>
            <a:pPr algn="ctr" indent="0" marL="0">
              <a:lnSpc>
                <a:spcPts val="13200"/>
              </a:lnSpc>
              <a:buNone/>
            </a:pPr>
            <a:r>
              <a:rPr lang="en-US" sz="10550" b="1" dirty="0">
                <a:solidFill>
                  <a:srgbClr val="3B4540"/>
                </a:solidFill>
                <a:latin typeface="Fraunces" pitchFamily="34" charset="0"/>
                <a:ea typeface="Fraunces" pitchFamily="34" charset="-122"/>
                <a:cs typeface="Fraunces" pitchFamily="34" charset="-120"/>
              </a:rPr>
              <a:t> Q &amp; A</a:t>
            </a:r>
            <a:endParaRPr lang="en-US" sz="10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2024-09-04T02:11:16Z</dcterms:created>
  <dcterms:modified xsi:type="dcterms:W3CDTF">2024-09-04T02:11:16Z</dcterms:modified>
</cp:coreProperties>
</file>